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2"/>
  </p:notesMasterIdLst>
  <p:sldIdLst>
    <p:sldId id="256" r:id="rId2"/>
    <p:sldId id="257" r:id="rId3"/>
    <p:sldId id="258" r:id="rId4"/>
    <p:sldId id="259" r:id="rId5"/>
    <p:sldId id="260" r:id="rId6"/>
    <p:sldId id="261" r:id="rId7"/>
    <p:sldId id="262" r:id="rId8"/>
    <p:sldId id="333" r:id="rId9"/>
    <p:sldId id="263" r:id="rId10"/>
    <p:sldId id="264" r:id="rId11"/>
    <p:sldId id="265" r:id="rId12"/>
    <p:sldId id="328" r:id="rId13"/>
    <p:sldId id="266" r:id="rId14"/>
    <p:sldId id="267" r:id="rId15"/>
    <p:sldId id="268" r:id="rId16"/>
    <p:sldId id="269" r:id="rId17"/>
    <p:sldId id="270" r:id="rId18"/>
    <p:sldId id="271" r:id="rId19"/>
    <p:sldId id="272" r:id="rId20"/>
    <p:sldId id="329" r:id="rId21"/>
    <p:sldId id="357" r:id="rId22"/>
    <p:sldId id="273" r:id="rId23"/>
    <p:sldId id="274" r:id="rId24"/>
    <p:sldId id="275" r:id="rId25"/>
    <p:sldId id="276" r:id="rId26"/>
    <p:sldId id="332" r:id="rId27"/>
    <p:sldId id="331" r:id="rId28"/>
    <p:sldId id="334" r:id="rId29"/>
    <p:sldId id="277" r:id="rId30"/>
    <p:sldId id="278" r:id="rId31"/>
    <p:sldId id="279" r:id="rId32"/>
    <p:sldId id="335" r:id="rId33"/>
    <p:sldId id="280" r:id="rId34"/>
    <p:sldId id="336" r:id="rId35"/>
    <p:sldId id="337" r:id="rId36"/>
    <p:sldId id="338" r:id="rId37"/>
    <p:sldId id="281" r:id="rId38"/>
    <p:sldId id="282" r:id="rId39"/>
    <p:sldId id="286" r:id="rId40"/>
    <p:sldId id="287" r:id="rId41"/>
    <p:sldId id="288" r:id="rId42"/>
    <p:sldId id="289" r:id="rId43"/>
    <p:sldId id="290" r:id="rId44"/>
    <p:sldId id="291" r:id="rId45"/>
    <p:sldId id="292" r:id="rId46"/>
    <p:sldId id="293" r:id="rId47"/>
    <p:sldId id="294" r:id="rId48"/>
    <p:sldId id="295" r:id="rId49"/>
    <p:sldId id="296" r:id="rId50"/>
    <p:sldId id="340" r:id="rId51"/>
    <p:sldId id="341" r:id="rId52"/>
    <p:sldId id="346" r:id="rId53"/>
    <p:sldId id="283" r:id="rId54"/>
    <p:sldId id="284" r:id="rId55"/>
    <p:sldId id="285" r:id="rId56"/>
    <p:sldId id="297" r:id="rId57"/>
    <p:sldId id="298" r:id="rId58"/>
    <p:sldId id="299" r:id="rId59"/>
    <p:sldId id="300" r:id="rId60"/>
    <p:sldId id="301" r:id="rId61"/>
    <p:sldId id="302" r:id="rId62"/>
    <p:sldId id="342" r:id="rId63"/>
    <p:sldId id="343" r:id="rId64"/>
    <p:sldId id="303" r:id="rId65"/>
    <p:sldId id="304" r:id="rId66"/>
    <p:sldId id="305" r:id="rId67"/>
    <p:sldId id="344" r:id="rId68"/>
    <p:sldId id="306" r:id="rId69"/>
    <p:sldId id="307" r:id="rId70"/>
    <p:sldId id="345" r:id="rId71"/>
    <p:sldId id="308" r:id="rId72"/>
    <p:sldId id="309" r:id="rId73"/>
    <p:sldId id="310" r:id="rId74"/>
    <p:sldId id="311" r:id="rId75"/>
    <p:sldId id="312" r:id="rId76"/>
    <p:sldId id="347" r:id="rId77"/>
    <p:sldId id="313" r:id="rId78"/>
    <p:sldId id="315" r:id="rId79"/>
    <p:sldId id="316" r:id="rId80"/>
    <p:sldId id="317" r:id="rId81"/>
    <p:sldId id="318" r:id="rId82"/>
    <p:sldId id="319" r:id="rId83"/>
    <p:sldId id="320" r:id="rId84"/>
    <p:sldId id="321" r:id="rId85"/>
    <p:sldId id="322" r:id="rId86"/>
    <p:sldId id="323" r:id="rId87"/>
    <p:sldId id="348" r:id="rId88"/>
    <p:sldId id="349" r:id="rId89"/>
    <p:sldId id="350" r:id="rId90"/>
    <p:sldId id="351" r:id="rId91"/>
    <p:sldId id="352" r:id="rId92"/>
    <p:sldId id="353" r:id="rId93"/>
    <p:sldId id="324" r:id="rId94"/>
    <p:sldId id="325" r:id="rId95"/>
    <p:sldId id="326" r:id="rId96"/>
    <p:sldId id="327" r:id="rId97"/>
    <p:sldId id="354" r:id="rId98"/>
    <p:sldId id="355" r:id="rId99"/>
    <p:sldId id="356" r:id="rId100"/>
    <p:sldId id="358"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101" d="100"/>
          <a:sy n="101"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20F36-A014-4E3C-B62E-5D18622E3F29}" type="datetimeFigureOut">
              <a:rPr lang="en-IN" smtClean="0"/>
              <a:t>21-07-2024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9A767-7F5D-4473-BCD4-75491673D874}" type="slidenum">
              <a:rPr lang="en-IN" smtClean="0"/>
              <a:t>‹#›</a:t>
            </a:fld>
            <a:endParaRPr lang="en-IN"/>
          </a:p>
        </p:txBody>
      </p:sp>
    </p:spTree>
    <p:extLst>
      <p:ext uri="{BB962C8B-B14F-4D97-AF65-F5344CB8AC3E}">
        <p14:creationId xmlns:p14="http://schemas.microsoft.com/office/powerpoint/2010/main" val="58360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579A767-7F5D-4473-BCD4-75491673D874}" type="slidenum">
              <a:rPr lang="en-IN" smtClean="0"/>
              <a:t>5</a:t>
            </a:fld>
            <a:endParaRPr lang="en-IN"/>
          </a:p>
        </p:txBody>
      </p:sp>
    </p:spTree>
    <p:extLst>
      <p:ext uri="{BB962C8B-B14F-4D97-AF65-F5344CB8AC3E}">
        <p14:creationId xmlns:p14="http://schemas.microsoft.com/office/powerpoint/2010/main" val="4250258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0D7333-ADD5-4050-81D1-A4EB3F726F91}" type="datetimeFigureOut">
              <a:rPr lang="en-IN" smtClean="0"/>
              <a:t>21-07-2024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3700752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0D7333-ADD5-4050-81D1-A4EB3F726F91}" type="datetimeFigureOut">
              <a:rPr lang="en-IN" smtClean="0"/>
              <a:t>21-07-2024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2651419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0D7333-ADD5-4050-81D1-A4EB3F726F91}" type="datetimeFigureOut">
              <a:rPr lang="en-IN" smtClean="0"/>
              <a:t>21-07-2024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2575747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0D7333-ADD5-4050-81D1-A4EB3F726F91}" type="datetimeFigureOut">
              <a:rPr lang="en-IN" smtClean="0"/>
              <a:t>21-07-2024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2898199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0D7333-ADD5-4050-81D1-A4EB3F726F91}" type="datetimeFigureOut">
              <a:rPr lang="en-IN" smtClean="0"/>
              <a:t>21-07-2024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111411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0D7333-ADD5-4050-81D1-A4EB3F726F91}" type="datetimeFigureOut">
              <a:rPr lang="en-IN" smtClean="0"/>
              <a:t>21-07-2024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153208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0D7333-ADD5-4050-81D1-A4EB3F726F91}" type="datetimeFigureOut">
              <a:rPr lang="en-IN" smtClean="0"/>
              <a:t>21-07-2024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277719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0D7333-ADD5-4050-81D1-A4EB3F726F91}" type="datetimeFigureOut">
              <a:rPr lang="en-IN" smtClean="0"/>
              <a:t>21-07-2024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373969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0D7333-ADD5-4050-81D1-A4EB3F726F91}" type="datetimeFigureOut">
              <a:rPr lang="en-IN" smtClean="0"/>
              <a:t>21-07-2024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87471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0D7333-ADD5-4050-81D1-A4EB3F726F91}" type="datetimeFigureOut">
              <a:rPr lang="en-IN" smtClean="0"/>
              <a:t>21-07-2024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342752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0D7333-ADD5-4050-81D1-A4EB3F726F91}" type="datetimeFigureOut">
              <a:rPr lang="en-IN" smtClean="0"/>
              <a:t>21-07-2024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F288259-55DB-47E8-BA77-1520BBFD7E93}" type="slidenum">
              <a:rPr lang="en-IN" smtClean="0"/>
              <a:t>‹#›</a:t>
            </a:fld>
            <a:endParaRPr lang="en-IN"/>
          </a:p>
        </p:txBody>
      </p:sp>
    </p:spTree>
    <p:extLst>
      <p:ext uri="{BB962C8B-B14F-4D97-AF65-F5344CB8AC3E}">
        <p14:creationId xmlns:p14="http://schemas.microsoft.com/office/powerpoint/2010/main" val="3087819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D7333-ADD5-4050-81D1-A4EB3F726F91}" type="datetimeFigureOut">
              <a:rPr lang="en-IN" smtClean="0"/>
              <a:t>21-07-2024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288259-55DB-47E8-BA77-1520BBFD7E93}" type="slidenum">
              <a:rPr lang="en-IN" smtClean="0"/>
              <a:t>‹#›</a:t>
            </a:fld>
            <a:endParaRPr lang="en-IN"/>
          </a:p>
        </p:txBody>
      </p:sp>
    </p:spTree>
    <p:extLst>
      <p:ext uri="{BB962C8B-B14F-4D97-AF65-F5344CB8AC3E}">
        <p14:creationId xmlns:p14="http://schemas.microsoft.com/office/powerpoint/2010/main" val="24382081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0.emf"/><Relationship Id="rId18" Type="http://schemas.openxmlformats.org/officeDocument/2006/relationships/image" Target="../media/image1.png"/><Relationship Id="rId3" Type="http://schemas.openxmlformats.org/officeDocument/2006/relationships/image" Target="../media/image5.emf"/><Relationship Id="rId7" Type="http://schemas.openxmlformats.org/officeDocument/2006/relationships/image" Target="../media/image7.emf"/><Relationship Id="rId12" Type="http://schemas.openxmlformats.org/officeDocument/2006/relationships/oleObject" Target="../embeddings/oleObject6.bin"/><Relationship Id="rId17" Type="http://schemas.openxmlformats.org/officeDocument/2006/relationships/image" Target="../media/image12.emf"/><Relationship Id="rId2" Type="http://schemas.openxmlformats.org/officeDocument/2006/relationships/oleObject" Target="../embeddings/oleObject1.bin"/><Relationship Id="rId16"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1.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8.emf"/><Relationship Id="rId1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oleObject" Target="../embeddings/oleObject10.bin"/><Relationship Id="rId4" Type="http://schemas.openxmlformats.org/officeDocument/2006/relationships/image" Target="../media/image13.emf"/></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oleObject" Target="../embeddings/oleObject12.bin"/><Relationship Id="rId4" Type="http://schemas.openxmlformats.org/officeDocument/2006/relationships/image" Target="../media/image15.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6.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19.bin"/><Relationship Id="rId18" Type="http://schemas.openxmlformats.org/officeDocument/2006/relationships/image" Target="../media/image25.e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22.emf"/><Relationship Id="rId17" Type="http://schemas.openxmlformats.org/officeDocument/2006/relationships/oleObject" Target="../embeddings/oleObject21.bin"/><Relationship Id="rId2" Type="http://schemas.openxmlformats.org/officeDocument/2006/relationships/image" Target="../media/image1.png"/><Relationship Id="rId16"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21.emf"/><Relationship Id="rId4" Type="http://schemas.openxmlformats.org/officeDocument/2006/relationships/image" Target="../media/image18.emf"/><Relationship Id="rId9" Type="http://schemas.openxmlformats.org/officeDocument/2006/relationships/oleObject" Target="../embeddings/oleObject17.bin"/><Relationship Id="rId14" Type="http://schemas.openxmlformats.org/officeDocument/2006/relationships/image" Target="../media/image23.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8.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oleObject" Target="../embeddings/oleObject28.bin"/><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31.emf"/><Relationship Id="rId2" Type="http://schemas.openxmlformats.org/officeDocument/2006/relationships/image" Target="../media/image1.png"/><Relationship Id="rId16"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28.e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30.emf"/><Relationship Id="rId4" Type="http://schemas.openxmlformats.org/officeDocument/2006/relationships/image" Target="../media/image27.emf"/><Relationship Id="rId9" Type="http://schemas.openxmlformats.org/officeDocument/2006/relationships/oleObject" Target="../embeddings/oleObject26.bin"/><Relationship Id="rId14" Type="http://schemas.openxmlformats.org/officeDocument/2006/relationships/image" Target="../media/image32.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oleObject" Target="../embeddings/oleObject30.bin"/><Relationship Id="rId7" Type="http://schemas.openxmlformats.org/officeDocument/2006/relationships/image" Target="../media/image35.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image" Target="../media/image34.emf"/><Relationship Id="rId9" Type="http://schemas.openxmlformats.org/officeDocument/2006/relationships/image" Target="../media/image36.e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oleObject" Target="../embeddings/oleObject34.bin"/><Relationship Id="rId7" Type="http://schemas.openxmlformats.org/officeDocument/2006/relationships/image" Target="../media/image38.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36.bin"/><Relationship Id="rId5" Type="http://schemas.openxmlformats.org/officeDocument/2006/relationships/oleObject" Target="../embeddings/oleObject35.bin"/><Relationship Id="rId4" Type="http://schemas.openxmlformats.org/officeDocument/2006/relationships/image" Target="../media/image37.emf"/><Relationship Id="rId9" Type="http://schemas.openxmlformats.org/officeDocument/2006/relationships/image" Target="../media/image39.emf"/></Relationships>
</file>

<file path=ppt/slides/_rels/slide31.xml.rels><?xml version="1.0" encoding="UTF-8" standalone="yes"?>
<Relationships xmlns="http://schemas.openxmlformats.org/package/2006/relationships"><Relationship Id="rId8" Type="http://schemas.openxmlformats.org/officeDocument/2006/relationships/image" Target="../media/image41.emf"/><Relationship Id="rId13" Type="http://schemas.openxmlformats.org/officeDocument/2006/relationships/oleObject" Target="../embeddings/oleObject44.bin"/><Relationship Id="rId3" Type="http://schemas.openxmlformats.org/officeDocument/2006/relationships/oleObject" Target="../embeddings/oleObject38.bin"/><Relationship Id="rId7" Type="http://schemas.openxmlformats.org/officeDocument/2006/relationships/oleObject" Target="../embeddings/oleObject41.bin"/><Relationship Id="rId12" Type="http://schemas.openxmlformats.org/officeDocument/2006/relationships/image" Target="../media/image43.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40.bin"/><Relationship Id="rId11" Type="http://schemas.openxmlformats.org/officeDocument/2006/relationships/oleObject" Target="../embeddings/oleObject43.bin"/><Relationship Id="rId5" Type="http://schemas.openxmlformats.org/officeDocument/2006/relationships/oleObject" Target="../embeddings/oleObject39.bin"/><Relationship Id="rId10" Type="http://schemas.openxmlformats.org/officeDocument/2006/relationships/image" Target="../media/image42.emf"/><Relationship Id="rId4" Type="http://schemas.openxmlformats.org/officeDocument/2006/relationships/image" Target="../media/image40.emf"/><Relationship Id="rId9" Type="http://schemas.openxmlformats.org/officeDocument/2006/relationships/oleObject" Target="../embeddings/oleObject42.bin"/><Relationship Id="rId14" Type="http://schemas.openxmlformats.org/officeDocument/2006/relationships/image" Target="../media/image44.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oleObject" Target="../embeddings/oleObject47.bin"/><Relationship Id="rId4" Type="http://schemas.openxmlformats.org/officeDocument/2006/relationships/image" Target="../media/image46.emf"/></Relationships>
</file>

<file path=ppt/slides/_rels/slide34.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oleObject" Target="../embeddings/oleObject48.bin"/><Relationship Id="rId7" Type="http://schemas.openxmlformats.org/officeDocument/2006/relationships/oleObject" Target="../embeddings/oleObject50.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oleObject" Target="../embeddings/oleObject49.bin"/><Relationship Id="rId10" Type="http://schemas.openxmlformats.org/officeDocument/2006/relationships/image" Target="../media/image49.emf"/><Relationship Id="rId4" Type="http://schemas.openxmlformats.org/officeDocument/2006/relationships/image" Target="../media/image47.wmf"/><Relationship Id="rId9" Type="http://schemas.openxmlformats.org/officeDocument/2006/relationships/oleObject" Target="../embeddings/oleObject51.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36.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oleObject" Target="../embeddings/oleObject58.bin"/><Relationship Id="rId3" Type="http://schemas.openxmlformats.org/officeDocument/2006/relationships/oleObject" Target="../embeddings/oleObject53.bin"/><Relationship Id="rId7" Type="http://schemas.openxmlformats.org/officeDocument/2006/relationships/oleObject" Target="../embeddings/oleObject55.bin"/><Relationship Id="rId12" Type="http://schemas.openxmlformats.org/officeDocument/2006/relationships/image" Target="../media/image55.emf"/><Relationship Id="rId2" Type="http://schemas.openxmlformats.org/officeDocument/2006/relationships/image" Target="../media/image1.png"/><Relationship Id="rId16" Type="http://schemas.openxmlformats.org/officeDocument/2006/relationships/image" Target="../media/image57.emf"/><Relationship Id="rId1" Type="http://schemas.openxmlformats.org/officeDocument/2006/relationships/slideLayout" Target="../slideLayouts/slideLayout2.xml"/><Relationship Id="rId6" Type="http://schemas.openxmlformats.org/officeDocument/2006/relationships/image" Target="../media/image52.emf"/><Relationship Id="rId11" Type="http://schemas.openxmlformats.org/officeDocument/2006/relationships/oleObject" Target="../embeddings/oleObject57.bin"/><Relationship Id="rId5" Type="http://schemas.openxmlformats.org/officeDocument/2006/relationships/oleObject" Target="../embeddings/oleObject54.bin"/><Relationship Id="rId15" Type="http://schemas.openxmlformats.org/officeDocument/2006/relationships/oleObject" Target="../embeddings/oleObject59.bin"/><Relationship Id="rId10" Type="http://schemas.openxmlformats.org/officeDocument/2006/relationships/image" Target="../media/image54.emf"/><Relationship Id="rId4" Type="http://schemas.openxmlformats.org/officeDocument/2006/relationships/image" Target="../media/image51.emf"/><Relationship Id="rId9" Type="http://schemas.openxmlformats.org/officeDocument/2006/relationships/oleObject" Target="../embeddings/oleObject56.bin"/><Relationship Id="rId14" Type="http://schemas.openxmlformats.org/officeDocument/2006/relationships/image" Target="../media/image56.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9.emf"/><Relationship Id="rId5" Type="http://schemas.openxmlformats.org/officeDocument/2006/relationships/oleObject" Target="../embeddings/oleObject61.bin"/><Relationship Id="rId4" Type="http://schemas.openxmlformats.org/officeDocument/2006/relationships/image" Target="../media/image58.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2.emf"/><Relationship Id="rId5" Type="http://schemas.openxmlformats.org/officeDocument/2006/relationships/oleObject" Target="../embeddings/oleObject64.bin"/><Relationship Id="rId4" Type="http://schemas.openxmlformats.org/officeDocument/2006/relationships/image" Target="../media/image61.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oleObject" Target="../embeddings/oleObject66.bin"/><Relationship Id="rId4" Type="http://schemas.openxmlformats.org/officeDocument/2006/relationships/image" Target="../media/image63.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6.emf"/><Relationship Id="rId5" Type="http://schemas.openxmlformats.org/officeDocument/2006/relationships/oleObject" Target="../embeddings/oleObject70.bin"/><Relationship Id="rId4" Type="http://schemas.openxmlformats.org/officeDocument/2006/relationships/image" Target="../media/image65.e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oleObject" Target="../embeddings/oleObject71.bin"/><Relationship Id="rId7" Type="http://schemas.openxmlformats.org/officeDocument/2006/relationships/oleObject" Target="../embeddings/oleObject73.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8.emf"/><Relationship Id="rId5" Type="http://schemas.openxmlformats.org/officeDocument/2006/relationships/oleObject" Target="../embeddings/oleObject72.bin"/><Relationship Id="rId4" Type="http://schemas.openxmlformats.org/officeDocument/2006/relationships/image" Target="../media/image67.emf"/><Relationship Id="rId9" Type="http://schemas.openxmlformats.org/officeDocument/2006/relationships/oleObject" Target="../embeddings/oleObject75.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9.e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78.bin"/><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oleObject" Target="../embeddings/oleObject81.bin"/><Relationship Id="rId4" Type="http://schemas.openxmlformats.org/officeDocument/2006/relationships/image" Target="../media/image71.emf"/></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oleObject" Target="../embeddings/oleObject83.bin"/><Relationship Id="rId4" Type="http://schemas.openxmlformats.org/officeDocument/2006/relationships/image" Target="../media/image72.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6.emf"/><Relationship Id="rId5" Type="http://schemas.openxmlformats.org/officeDocument/2006/relationships/oleObject" Target="../embeddings/oleObject87.bin"/><Relationship Id="rId4" Type="http://schemas.openxmlformats.org/officeDocument/2006/relationships/image" Target="../media/image75.e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7.emf"/></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9.emf"/><Relationship Id="rId5" Type="http://schemas.openxmlformats.org/officeDocument/2006/relationships/oleObject" Target="../embeddings/oleObject90.bin"/><Relationship Id="rId4" Type="http://schemas.openxmlformats.org/officeDocument/2006/relationships/image" Target="../media/image78.emf"/></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82.emf"/><Relationship Id="rId3" Type="http://schemas.openxmlformats.org/officeDocument/2006/relationships/oleObject" Target="../embeddings/oleObject91.bin"/><Relationship Id="rId7" Type="http://schemas.openxmlformats.org/officeDocument/2006/relationships/oleObject" Target="../embeddings/oleObject93.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1.emf"/><Relationship Id="rId5" Type="http://schemas.openxmlformats.org/officeDocument/2006/relationships/oleObject" Target="../embeddings/oleObject92.bin"/><Relationship Id="rId4" Type="http://schemas.openxmlformats.org/officeDocument/2006/relationships/image" Target="../media/image80.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3.e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4.emf"/><Relationship Id="rId5" Type="http://schemas.openxmlformats.org/officeDocument/2006/relationships/oleObject" Target="../embeddings/oleObject96.bin"/><Relationship Id="rId4" Type="http://schemas.openxmlformats.org/officeDocument/2006/relationships/image" Target="../media/image80.e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5.emf"/></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oleObject" Target="../embeddings/oleObject99.bin"/><Relationship Id="rId4" Type="http://schemas.openxmlformats.org/officeDocument/2006/relationships/image" Target="../media/image80.emf"/></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0.e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7.emf"/><Relationship Id="rId5" Type="http://schemas.openxmlformats.org/officeDocument/2006/relationships/oleObject" Target="../embeddings/oleObject102.bin"/><Relationship Id="rId4" Type="http://schemas.openxmlformats.org/officeDocument/2006/relationships/image" Target="../media/image86.e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9.emf"/><Relationship Id="rId5" Type="http://schemas.openxmlformats.org/officeDocument/2006/relationships/oleObject" Target="../embeddings/oleObject104.bin"/><Relationship Id="rId4" Type="http://schemas.openxmlformats.org/officeDocument/2006/relationships/image" Target="../media/image88.e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05.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1.emf"/><Relationship Id="rId5" Type="http://schemas.openxmlformats.org/officeDocument/2006/relationships/oleObject" Target="../embeddings/oleObject106.bin"/><Relationship Id="rId4" Type="http://schemas.openxmlformats.org/officeDocument/2006/relationships/image" Target="../media/image90.emf"/></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3.emf"/></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4.emf"/></Relationships>
</file>

<file path=ppt/slides/_rels/slide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oleObject" Target="../embeddings/oleObject110.bin"/><Relationship Id="rId7" Type="http://schemas.openxmlformats.org/officeDocument/2006/relationships/oleObject" Target="../embeddings/oleObject112.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6.emf"/><Relationship Id="rId5" Type="http://schemas.openxmlformats.org/officeDocument/2006/relationships/oleObject" Target="../embeddings/oleObject111.bin"/><Relationship Id="rId4" Type="http://schemas.openxmlformats.org/officeDocument/2006/relationships/image" Target="../media/image95.emf"/></Relationships>
</file>

<file path=ppt/slides/_rels/slide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8.emf"/><Relationship Id="rId5" Type="http://schemas.openxmlformats.org/officeDocument/2006/relationships/oleObject" Target="../embeddings/oleObject114.bin"/><Relationship Id="rId4" Type="http://schemas.openxmlformats.org/officeDocument/2006/relationships/image" Target="../media/image80.emf"/></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00.emf"/><Relationship Id="rId5" Type="http://schemas.openxmlformats.org/officeDocument/2006/relationships/oleObject" Target="../embeddings/oleObject116.bin"/><Relationship Id="rId4" Type="http://schemas.openxmlformats.org/officeDocument/2006/relationships/image" Target="../media/image99.emf"/></Relationships>
</file>

<file path=ppt/slides/_rels/slide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27C150-4D8B-8FAA-6FA0-3E7F59833C4B}"/>
              </a:ext>
            </a:extLst>
          </p:cNvPr>
          <p:cNvSpPr txBox="1"/>
          <p:nvPr/>
        </p:nvSpPr>
        <p:spPr>
          <a:xfrm>
            <a:off x="1671637" y="2195793"/>
            <a:ext cx="8848725" cy="1718982"/>
          </a:xfrm>
          <a:prstGeom prst="rect">
            <a:avLst/>
          </a:prstGeom>
          <a:noFill/>
        </p:spPr>
        <p:txBody>
          <a:bodyPr wrap="square" rtlCol="0">
            <a:prstTxWarp prst="textPlain">
              <a:avLst/>
            </a:prstTxWarp>
            <a:spAutoFit/>
            <a:scene3d>
              <a:camera prst="perspectiveFront"/>
              <a:lightRig rig="threePt" dir="t"/>
            </a:scene3d>
            <a:sp3d extrusionH="57150">
              <a:bevelT h="25400" prst="softRound"/>
            </a:sp3d>
          </a:bodyPr>
          <a:lstStyle/>
          <a:p>
            <a:r>
              <a:rPr lang="en-IN" sz="8800" b="1" dirty="0">
                <a:ln w="22225">
                  <a:solidFill>
                    <a:srgbClr val="FFFF00"/>
                  </a:solidFill>
                  <a:prstDash val="solid"/>
                </a:ln>
                <a:solidFill>
                  <a:srgbClr val="00B050"/>
                </a:solidFill>
                <a:effectLst>
                  <a:glow rad="139700">
                    <a:schemeClr val="accent2">
                      <a:satMod val="175000"/>
                      <a:alpha val="40000"/>
                    </a:schemeClr>
                  </a:glow>
                  <a:reflection blurRad="6350" stA="60000" endA="900" endPos="60000" dist="29997" dir="5400000" sy="-100000" algn="bl" rotWithShape="0"/>
                </a:effectLst>
                <a:latin typeface="Tahoma" panose="020B0604030504040204" pitchFamily="34" charset="0"/>
                <a:ea typeface="Tahoma" panose="020B0604030504040204" pitchFamily="34" charset="0"/>
                <a:cs typeface="Tahoma" panose="020B0604030504040204" pitchFamily="34" charset="0"/>
              </a:rPr>
              <a:t>EQUILIBRIUM</a:t>
            </a:r>
          </a:p>
        </p:txBody>
      </p:sp>
      <p:pic>
        <p:nvPicPr>
          <p:cNvPr id="2" name="Picture 1">
            <a:extLst>
              <a:ext uri="{FF2B5EF4-FFF2-40B4-BE49-F238E27FC236}">
                <a16:creationId xmlns:a16="http://schemas.microsoft.com/office/drawing/2014/main" id="{0A25E471-7BCA-B9BB-42E9-8D05BABDBDAB}"/>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30205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C312F2-7FC7-BD63-2BDC-48F1086E8DA2}"/>
              </a:ext>
            </a:extLst>
          </p:cNvPr>
          <p:cNvSpPr txBox="1"/>
          <p:nvPr/>
        </p:nvSpPr>
        <p:spPr>
          <a:xfrm>
            <a:off x="552091" y="621102"/>
            <a:ext cx="10869283" cy="954107"/>
          </a:xfrm>
          <a:prstGeom prst="rect">
            <a:avLst/>
          </a:prstGeom>
          <a:noFill/>
        </p:spPr>
        <p:txBody>
          <a:bodyPr wrap="square" rtlCol="0">
            <a:spAutoFit/>
          </a:bodyPr>
          <a:lstStyle/>
          <a:p>
            <a:r>
              <a:rPr lang="en-IN" sz="2800" dirty="0"/>
              <a:t>State in which there are no observable changes with time</a:t>
            </a:r>
          </a:p>
          <a:p>
            <a:r>
              <a:rPr lang="en-IN" sz="2800" dirty="0"/>
              <a:t>State in which observable properties (P, T, V, C) remain constant</a:t>
            </a:r>
          </a:p>
        </p:txBody>
      </p:sp>
      <p:sp>
        <p:nvSpPr>
          <p:cNvPr id="5" name="TextBox 4">
            <a:extLst>
              <a:ext uri="{FF2B5EF4-FFF2-40B4-BE49-F238E27FC236}">
                <a16:creationId xmlns:a16="http://schemas.microsoft.com/office/drawing/2014/main" id="{A3DBAF2A-4EB9-47C7-FF3E-21DC4E4A7D57}"/>
              </a:ext>
            </a:extLst>
          </p:cNvPr>
          <p:cNvSpPr txBox="1"/>
          <p:nvPr/>
        </p:nvSpPr>
        <p:spPr>
          <a:xfrm>
            <a:off x="661359" y="1874728"/>
            <a:ext cx="10159042" cy="3662541"/>
          </a:xfrm>
          <a:prstGeom prst="rect">
            <a:avLst/>
          </a:prstGeom>
          <a:noFill/>
        </p:spPr>
        <p:txBody>
          <a:bodyPr wrap="square" rtlCol="0">
            <a:spAutoFit/>
          </a:bodyPr>
          <a:lstStyle/>
          <a:p>
            <a:r>
              <a:rPr lang="en-IN" sz="2800" dirty="0"/>
              <a:t>						   </a:t>
            </a:r>
            <a:r>
              <a:rPr lang="en-IN" sz="3600" dirty="0">
                <a:solidFill>
                  <a:srgbClr val="FFFF00"/>
                </a:solidFill>
                <a:latin typeface="Tahoma" panose="020B0604030504040204" pitchFamily="34" charset="0"/>
                <a:ea typeface="Tahoma" panose="020B0604030504040204" pitchFamily="34" charset="0"/>
                <a:cs typeface="Tahoma" panose="020B0604030504040204" pitchFamily="34" charset="0"/>
              </a:rPr>
              <a:t>Types of equilibrium</a:t>
            </a:r>
          </a:p>
          <a:p>
            <a:endParaRPr lang="en-IN" sz="2800" dirty="0"/>
          </a:p>
          <a:p>
            <a:endParaRPr lang="en-IN" sz="2800" dirty="0"/>
          </a:p>
          <a:p>
            <a:endParaRPr lang="en-IN" sz="2800" dirty="0"/>
          </a:p>
          <a:p>
            <a:r>
              <a:rPr lang="en-IN" sz="2800" dirty="0"/>
              <a:t>			Static 												Dynamic</a:t>
            </a:r>
          </a:p>
          <a:p>
            <a:r>
              <a:rPr lang="en-IN" sz="2800" dirty="0"/>
              <a:t>		-System at rest, 						-No net change takes place,</a:t>
            </a:r>
          </a:p>
          <a:p>
            <a:r>
              <a:rPr lang="en-IN" sz="2800" dirty="0"/>
              <a:t>		No actual change						or rate of forward reaction</a:t>
            </a:r>
          </a:p>
          <a:p>
            <a:r>
              <a:rPr lang="en-IN" sz="2800" dirty="0"/>
              <a:t>		is happening							is equal to backward</a:t>
            </a:r>
          </a:p>
        </p:txBody>
      </p:sp>
      <p:cxnSp>
        <p:nvCxnSpPr>
          <p:cNvPr id="7" name="Straight Connector 6">
            <a:extLst>
              <a:ext uri="{FF2B5EF4-FFF2-40B4-BE49-F238E27FC236}">
                <a16:creationId xmlns:a16="http://schemas.microsoft.com/office/drawing/2014/main" id="{0B82C383-6B38-02A5-F6AD-6A94DEE1167F}"/>
              </a:ext>
            </a:extLst>
          </p:cNvPr>
          <p:cNvCxnSpPr/>
          <p:nvPr/>
        </p:nvCxnSpPr>
        <p:spPr>
          <a:xfrm flipH="1">
            <a:off x="2984740" y="2465877"/>
            <a:ext cx="2587924" cy="124630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id="{78F333DE-B2F5-DEAC-5589-A2756CCF415D}"/>
              </a:ext>
            </a:extLst>
          </p:cNvPr>
          <p:cNvCxnSpPr>
            <a:cxnSpLocks/>
          </p:cNvCxnSpPr>
          <p:nvPr/>
        </p:nvCxnSpPr>
        <p:spPr>
          <a:xfrm>
            <a:off x="5572664" y="2465877"/>
            <a:ext cx="2846717" cy="1246300"/>
          </a:xfrm>
          <a:prstGeom prst="line">
            <a:avLst/>
          </a:prstGeom>
          <a:ln/>
        </p:spPr>
        <p:style>
          <a:lnRef idx="3">
            <a:schemeClr val="accent2"/>
          </a:lnRef>
          <a:fillRef idx="0">
            <a:schemeClr val="accent2"/>
          </a:fillRef>
          <a:effectRef idx="2">
            <a:schemeClr val="accent2"/>
          </a:effectRef>
          <a:fontRef idx="minor">
            <a:schemeClr val="tx1"/>
          </a:fontRef>
        </p:style>
      </p:cxnSp>
      <p:pic>
        <p:nvPicPr>
          <p:cNvPr id="2" name="Picture 1">
            <a:extLst>
              <a:ext uri="{FF2B5EF4-FFF2-40B4-BE49-F238E27FC236}">
                <a16:creationId xmlns:a16="http://schemas.microsoft.com/office/drawing/2014/main" id="{D5F769B0-D85A-8FC1-3901-269BBB1A4725}"/>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503265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3880B4-37BE-D423-F96F-8FD731DF0DB2}"/>
              </a:ext>
            </a:extLst>
          </p:cNvPr>
          <p:cNvSpPr txBox="1"/>
          <p:nvPr/>
        </p:nvSpPr>
        <p:spPr>
          <a:xfrm>
            <a:off x="738996" y="458956"/>
            <a:ext cx="10714007" cy="5940088"/>
          </a:xfrm>
          <a:prstGeom prst="rect">
            <a:avLst/>
          </a:prstGeom>
          <a:noFill/>
        </p:spPr>
        <p:txBody>
          <a:bodyPr wrap="square" rtlCol="0">
            <a:spAutoFit/>
          </a:bodyPr>
          <a:lstStyle/>
          <a:p>
            <a:pPr algn="ctr"/>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Types of chemical reactions</a:t>
            </a:r>
          </a:p>
          <a:p>
            <a:pPr algn="ctr"/>
            <a:endParaRPr lang="en-IN" sz="2800" dirty="0"/>
          </a:p>
          <a:p>
            <a:pPr algn="ctr"/>
            <a:endParaRPr lang="en-IN" sz="2800" dirty="0"/>
          </a:p>
          <a:p>
            <a:pPr algn="ctr"/>
            <a:r>
              <a:rPr lang="en-IN" sz="3600" b="1" dirty="0">
                <a:ln w="6600">
                  <a:solidFill>
                    <a:schemeClr val="accent2"/>
                  </a:solidFill>
                  <a:prstDash val="solid"/>
                </a:ln>
                <a:solidFill>
                  <a:srgbClr val="FFFFFF"/>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Irreversible	</a:t>
            </a:r>
            <a:r>
              <a:rPr lang="en-IN" sz="3600" dirty="0">
                <a:latin typeface="Tahoma" panose="020B0604030504040204" pitchFamily="34" charset="0"/>
                <a:ea typeface="Tahoma" panose="020B0604030504040204" pitchFamily="34" charset="0"/>
                <a:cs typeface="Tahoma" panose="020B0604030504040204" pitchFamily="34" charset="0"/>
              </a:rPr>
              <a:t>					</a:t>
            </a:r>
            <a:r>
              <a:rPr lang="en-IN" sz="3600" b="1" dirty="0">
                <a:ln w="6600">
                  <a:solidFill>
                    <a:schemeClr val="accent2"/>
                  </a:solidFill>
                  <a:prstDash val="solid"/>
                </a:ln>
                <a:solidFill>
                  <a:srgbClr val="FFFFFF"/>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Reversible</a:t>
            </a:r>
            <a:endParaRPr lang="en-IN" sz="3600" dirty="0">
              <a:latin typeface="Tahoma" panose="020B0604030504040204" pitchFamily="34" charset="0"/>
              <a:ea typeface="Tahoma" panose="020B0604030504040204" pitchFamily="34" charset="0"/>
              <a:cs typeface="Tahoma" panose="020B0604030504040204" pitchFamily="34" charset="0"/>
            </a:endParaRPr>
          </a:p>
          <a:p>
            <a:pPr>
              <a:tabLst>
                <a:tab pos="361950" algn="l"/>
              </a:tabLst>
            </a:pPr>
            <a:r>
              <a:rPr lang="en-IN" sz="2800" dirty="0">
                <a:sym typeface="Symbol" panose="05050102010706020507" pitchFamily="18" charset="2"/>
              </a:rPr>
              <a:t></a:t>
            </a:r>
            <a:r>
              <a:rPr lang="en-IN" sz="2800" dirty="0"/>
              <a:t>Open vessel reaction					</a:t>
            </a:r>
            <a:r>
              <a:rPr lang="en-IN" sz="2800" dirty="0">
                <a:sym typeface="Symbol" panose="05050102010706020507" pitchFamily="18" charset="2"/>
              </a:rPr>
              <a:t></a:t>
            </a:r>
            <a:r>
              <a:rPr lang="en-IN" sz="2800" dirty="0"/>
              <a:t>Closed vessel reaction</a:t>
            </a:r>
          </a:p>
          <a:p>
            <a:pPr>
              <a:tabLst>
                <a:tab pos="361950" algn="l"/>
              </a:tabLst>
            </a:pPr>
            <a:r>
              <a:rPr lang="en-IN" sz="2800" dirty="0">
                <a:sym typeface="Symbol" panose="05050102010706020507" pitchFamily="18" charset="2"/>
              </a:rPr>
              <a:t></a:t>
            </a:r>
            <a:r>
              <a:rPr lang="en-IN" sz="2800" dirty="0"/>
              <a:t>Reaction proceeds in one 				</a:t>
            </a:r>
            <a:r>
              <a:rPr lang="en-IN" sz="2800" dirty="0">
                <a:sym typeface="Symbol" panose="05050102010706020507" pitchFamily="18" charset="2"/>
              </a:rPr>
              <a:t></a:t>
            </a:r>
            <a:r>
              <a:rPr lang="en-IN" sz="2800" dirty="0"/>
              <a:t>Reaction proceed in both     	direction only								direction</a:t>
            </a:r>
          </a:p>
          <a:p>
            <a:pPr>
              <a:tabLst>
                <a:tab pos="361950" algn="l"/>
              </a:tabLst>
            </a:pPr>
            <a:r>
              <a:rPr lang="en-IN" sz="2800" dirty="0">
                <a:sym typeface="Symbol" panose="05050102010706020507" pitchFamily="18" charset="2"/>
              </a:rPr>
              <a:t></a:t>
            </a:r>
            <a:r>
              <a:rPr lang="en-IN" sz="2800" dirty="0"/>
              <a:t>Reactants almost completely 		</a:t>
            </a:r>
            <a:r>
              <a:rPr lang="en-IN" sz="2800" dirty="0">
                <a:sym typeface="Symbol" panose="05050102010706020507" pitchFamily="18" charset="2"/>
              </a:rPr>
              <a:t> </a:t>
            </a:r>
            <a:r>
              <a:rPr lang="en-IN" sz="2800" dirty="0"/>
              <a:t>Reaction never goes to convert 	into products								completion</a:t>
            </a:r>
          </a:p>
          <a:p>
            <a:pPr>
              <a:tabLst>
                <a:tab pos="361950" algn="l"/>
              </a:tabLst>
            </a:pPr>
            <a:r>
              <a:rPr lang="en-IN" sz="2800" dirty="0">
                <a:sym typeface="Symbol" panose="05050102010706020507" pitchFamily="18" charset="2"/>
              </a:rPr>
              <a:t></a:t>
            </a:r>
            <a:r>
              <a:rPr lang="en-IN" sz="2800" dirty="0"/>
              <a:t>No backward reaction					</a:t>
            </a:r>
            <a:r>
              <a:rPr lang="en-IN" sz="2800" dirty="0">
                <a:sym typeface="Symbol" panose="05050102010706020507" pitchFamily="18" charset="2"/>
              </a:rPr>
              <a:t></a:t>
            </a:r>
            <a:r>
              <a:rPr lang="en-IN" sz="2800" dirty="0"/>
              <a:t>Attains equilibrium</a:t>
            </a:r>
          </a:p>
          <a:p>
            <a:pPr>
              <a:tabLst>
                <a:tab pos="361950" algn="l"/>
              </a:tabLst>
            </a:pPr>
            <a:r>
              <a:rPr lang="en-IN" sz="2800" dirty="0">
                <a:sym typeface="Symbol" panose="05050102010706020507" pitchFamily="18" charset="2"/>
              </a:rPr>
              <a:t></a:t>
            </a:r>
            <a:r>
              <a:rPr lang="en-IN" sz="2800" dirty="0"/>
              <a:t>No equilibrium is attained				</a:t>
            </a:r>
            <a:r>
              <a:rPr lang="en-IN" sz="2800" dirty="0">
                <a:sym typeface="Symbol" panose="05050102010706020507" pitchFamily="18" charset="2"/>
              </a:rPr>
              <a:t></a:t>
            </a:r>
            <a:r>
              <a:rPr lang="en-IN" sz="2800" dirty="0"/>
              <a:t>Attains equilibrium</a:t>
            </a:r>
          </a:p>
          <a:p>
            <a:pPr>
              <a:tabLst>
                <a:tab pos="361950" algn="l"/>
              </a:tabLst>
            </a:pPr>
            <a:r>
              <a:rPr lang="en-IN" sz="2800" dirty="0">
                <a:sym typeface="Symbol" panose="05050102010706020507" pitchFamily="18" charset="2"/>
              </a:rPr>
              <a:t></a:t>
            </a:r>
            <a:r>
              <a:rPr lang="en-IN" sz="2800" dirty="0"/>
              <a:t>Represented by single arrow			</a:t>
            </a:r>
            <a:r>
              <a:rPr lang="en-IN" sz="2800" dirty="0">
                <a:sym typeface="Symbol" panose="05050102010706020507" pitchFamily="18" charset="2"/>
              </a:rPr>
              <a:t></a:t>
            </a:r>
            <a:r>
              <a:rPr lang="en-IN" sz="2800" dirty="0"/>
              <a:t>Represented by double headed</a:t>
            </a:r>
          </a:p>
          <a:p>
            <a:pPr>
              <a:tabLst>
                <a:tab pos="361950" algn="l"/>
              </a:tabLst>
            </a:pPr>
            <a:r>
              <a:rPr lang="en-IN" sz="2800" dirty="0"/>
              <a:t>												   	     arrow </a:t>
            </a:r>
          </a:p>
        </p:txBody>
      </p:sp>
      <p:cxnSp>
        <p:nvCxnSpPr>
          <p:cNvPr id="6" name="Straight Connector 5">
            <a:extLst>
              <a:ext uri="{FF2B5EF4-FFF2-40B4-BE49-F238E27FC236}">
                <a16:creationId xmlns:a16="http://schemas.microsoft.com/office/drawing/2014/main" id="{F53D75E2-5CFD-6E6D-6B34-310EAA2EB1A5}"/>
              </a:ext>
            </a:extLst>
          </p:cNvPr>
          <p:cNvCxnSpPr>
            <a:cxnSpLocks/>
          </p:cNvCxnSpPr>
          <p:nvPr/>
        </p:nvCxnSpPr>
        <p:spPr>
          <a:xfrm flipH="1">
            <a:off x="5181600" y="1038225"/>
            <a:ext cx="1095377" cy="112395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id="{158B9A85-F1D5-3987-EFED-D8F22DC3B798}"/>
              </a:ext>
            </a:extLst>
          </p:cNvPr>
          <p:cNvCxnSpPr>
            <a:cxnSpLocks/>
          </p:cNvCxnSpPr>
          <p:nvPr/>
        </p:nvCxnSpPr>
        <p:spPr>
          <a:xfrm>
            <a:off x="6276977" y="1038225"/>
            <a:ext cx="1104897" cy="1219200"/>
          </a:xfrm>
          <a:prstGeom prst="line">
            <a:avLst/>
          </a:prstGeom>
          <a:ln/>
        </p:spPr>
        <p:style>
          <a:lnRef idx="3">
            <a:schemeClr val="accent2"/>
          </a:lnRef>
          <a:fillRef idx="0">
            <a:schemeClr val="accent2"/>
          </a:fillRef>
          <a:effectRef idx="2">
            <a:schemeClr val="accent2"/>
          </a:effectRef>
          <a:fontRef idx="minor">
            <a:schemeClr val="tx1"/>
          </a:fontRef>
        </p:style>
      </p:cxnSp>
      <p:pic>
        <p:nvPicPr>
          <p:cNvPr id="2" name="Picture 1">
            <a:extLst>
              <a:ext uri="{FF2B5EF4-FFF2-40B4-BE49-F238E27FC236}">
                <a16:creationId xmlns:a16="http://schemas.microsoft.com/office/drawing/2014/main" id="{82E8B520-1FF7-3164-4831-6D73DFA0BA2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90678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726E7F-4AE1-9D87-1E21-A2D37357F667}"/>
              </a:ext>
            </a:extLst>
          </p:cNvPr>
          <p:cNvSpPr txBox="1"/>
          <p:nvPr/>
        </p:nvSpPr>
        <p:spPr>
          <a:xfrm>
            <a:off x="712797" y="1443841"/>
            <a:ext cx="5264669" cy="3970318"/>
          </a:xfrm>
          <a:prstGeom prst="rect">
            <a:avLst/>
          </a:prstGeom>
          <a:noFill/>
        </p:spPr>
        <p:txBody>
          <a:bodyPr wrap="square" rtlCol="0">
            <a:spAutoFit/>
          </a:bodyPr>
          <a:lstStyle/>
          <a:p>
            <a:r>
              <a:rPr lang="en-IN" sz="2800" dirty="0">
                <a:solidFill>
                  <a:srgbClr val="FFFF00"/>
                </a:solidFill>
                <a:latin typeface="+mj-lt"/>
                <a:ea typeface="Tahoma" panose="020B0604030504040204" pitchFamily="34" charset="0"/>
                <a:cs typeface="Tahoma" panose="020B0604030504040204" pitchFamily="34" charset="0"/>
              </a:rPr>
              <a:t>Irreversible reactions:</a:t>
            </a:r>
          </a:p>
          <a:p>
            <a:r>
              <a:rPr lang="en-IN" sz="2800" dirty="0" err="1">
                <a:latin typeface="+mj-lt"/>
                <a:ea typeface="Tahoma" panose="020B0604030504040204" pitchFamily="34" charset="0"/>
                <a:cs typeface="Tahoma" panose="020B0604030504040204" pitchFamily="34" charset="0"/>
              </a:rPr>
              <a:t>Eg</a:t>
            </a:r>
            <a:r>
              <a:rPr lang="en-IN" sz="2800" dirty="0">
                <a:latin typeface="+mj-lt"/>
                <a:ea typeface="Tahoma" panose="020B0604030504040204" pitchFamily="34" charset="0"/>
                <a:cs typeface="Tahoma" panose="020B0604030504040204" pitchFamily="34" charset="0"/>
              </a:rPr>
              <a:t>: Precipitation reaction</a:t>
            </a:r>
          </a:p>
          <a:p>
            <a:r>
              <a:rPr lang="en-IN" sz="2800" dirty="0">
                <a:latin typeface="+mj-lt"/>
                <a:ea typeface="Tahoma" panose="020B0604030504040204" pitchFamily="34" charset="0"/>
                <a:cs typeface="Tahoma" panose="020B0604030504040204" pitchFamily="34" charset="0"/>
              </a:rPr>
              <a:t>	NaCl + AgNO</a:t>
            </a:r>
            <a:r>
              <a:rPr lang="en-IN" sz="2800" baseline="-25000" dirty="0">
                <a:latin typeface="+mj-lt"/>
                <a:ea typeface="Tahoma" panose="020B0604030504040204" pitchFamily="34" charset="0"/>
                <a:cs typeface="Tahoma" panose="020B0604030504040204" pitchFamily="34" charset="0"/>
              </a:rPr>
              <a:t>3</a:t>
            </a:r>
            <a:r>
              <a:rPr lang="en-IN" sz="2800" dirty="0">
                <a:latin typeface="+mj-lt"/>
                <a:ea typeface="Tahoma" panose="020B0604030504040204" pitchFamily="34" charset="0"/>
                <a:cs typeface="Tahoma" panose="020B0604030504040204" pitchFamily="34" charset="0"/>
              </a:rPr>
              <a:t> </a:t>
            </a:r>
            <a:r>
              <a:rPr lang="en-IN" sz="2800" dirty="0">
                <a:latin typeface="+mj-lt"/>
                <a:ea typeface="Tahoma" panose="020B0604030504040204" pitchFamily="34" charset="0"/>
                <a:cs typeface="Tahoma" panose="020B0604030504040204" pitchFamily="34" charset="0"/>
                <a:sym typeface="Symbol" panose="05050102010706020507" pitchFamily="18" charset="2"/>
              </a:rPr>
              <a:t> AgCl + NaNO</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3</a:t>
            </a:r>
            <a:endParaRPr lang="en-IN" sz="2800" dirty="0">
              <a:latin typeface="+mj-lt"/>
              <a:ea typeface="Tahoma" panose="020B0604030504040204" pitchFamily="34" charset="0"/>
              <a:cs typeface="Tahoma" panose="020B0604030504040204" pitchFamily="34" charset="0"/>
              <a:sym typeface="Symbol" panose="05050102010706020507" pitchFamily="18" charset="2"/>
            </a:endParaRPr>
          </a:p>
          <a:p>
            <a:r>
              <a:rPr lang="en-IN" sz="2800" dirty="0">
                <a:latin typeface="+mj-lt"/>
                <a:ea typeface="Tahoma" panose="020B0604030504040204" pitchFamily="34" charset="0"/>
                <a:cs typeface="Tahoma" panose="020B0604030504040204" pitchFamily="34" charset="0"/>
                <a:sym typeface="Symbol" panose="05050102010706020507" pitchFamily="18" charset="2"/>
              </a:rPr>
              <a:t>	 (</a:t>
            </a:r>
            <a:r>
              <a:rPr lang="en-IN" sz="2800" dirty="0" err="1">
                <a:latin typeface="+mj-lt"/>
                <a:ea typeface="Tahoma" panose="020B0604030504040204" pitchFamily="34" charset="0"/>
                <a:cs typeface="Tahoma" panose="020B0604030504040204" pitchFamily="34" charset="0"/>
                <a:sym typeface="Symbol" panose="05050102010706020507" pitchFamily="18" charset="2"/>
              </a:rPr>
              <a:t>aq</a:t>
            </a:r>
            <a:r>
              <a:rPr lang="en-IN" sz="2800" dirty="0">
                <a:latin typeface="+mj-lt"/>
                <a:ea typeface="Tahoma" panose="020B0604030504040204" pitchFamily="34" charset="0"/>
                <a:cs typeface="Tahoma" panose="020B0604030504040204" pitchFamily="34" charset="0"/>
                <a:sym typeface="Symbol" panose="05050102010706020507" pitchFamily="18" charset="2"/>
              </a:rPr>
              <a:t>)      (</a:t>
            </a:r>
            <a:r>
              <a:rPr lang="en-IN" sz="2800" dirty="0" err="1">
                <a:latin typeface="+mj-lt"/>
                <a:ea typeface="Tahoma" panose="020B0604030504040204" pitchFamily="34" charset="0"/>
                <a:cs typeface="Tahoma" panose="020B0604030504040204" pitchFamily="34" charset="0"/>
                <a:sym typeface="Symbol" panose="05050102010706020507" pitchFamily="18" charset="2"/>
              </a:rPr>
              <a:t>aq</a:t>
            </a:r>
            <a:r>
              <a:rPr lang="en-IN" sz="2800" dirty="0">
                <a:latin typeface="+mj-lt"/>
                <a:ea typeface="Tahoma" panose="020B0604030504040204" pitchFamily="34" charset="0"/>
                <a:cs typeface="Tahoma" panose="020B0604030504040204" pitchFamily="34" charset="0"/>
                <a:sym typeface="Symbol" panose="05050102010706020507" pitchFamily="18" charset="2"/>
              </a:rPr>
              <a:t>)           (s)         (</a:t>
            </a:r>
            <a:r>
              <a:rPr lang="en-IN" sz="2800" dirty="0" err="1">
                <a:latin typeface="+mj-lt"/>
                <a:ea typeface="Tahoma" panose="020B0604030504040204" pitchFamily="34" charset="0"/>
                <a:cs typeface="Tahoma" panose="020B0604030504040204" pitchFamily="34" charset="0"/>
                <a:sym typeface="Symbol" panose="05050102010706020507" pitchFamily="18" charset="2"/>
              </a:rPr>
              <a:t>aq</a:t>
            </a:r>
            <a:r>
              <a:rPr lang="en-IN" sz="2800" dirty="0">
                <a:latin typeface="+mj-lt"/>
                <a:ea typeface="Tahoma" panose="020B0604030504040204" pitchFamily="34" charset="0"/>
                <a:cs typeface="Tahoma" panose="020B0604030504040204" pitchFamily="34" charset="0"/>
                <a:sym typeface="Symbol" panose="05050102010706020507" pitchFamily="18" charset="2"/>
              </a:rPr>
              <a:t>)</a:t>
            </a:r>
          </a:p>
          <a:p>
            <a:endParaRPr lang="en-IN" sz="2800" dirty="0">
              <a:latin typeface="+mj-lt"/>
              <a:ea typeface="Tahoma" panose="020B0604030504040204" pitchFamily="34" charset="0"/>
              <a:cs typeface="Tahoma" panose="020B0604030504040204" pitchFamily="34" charset="0"/>
              <a:sym typeface="Symbol" panose="05050102010706020507" pitchFamily="18" charset="2"/>
            </a:endParaRPr>
          </a:p>
          <a:p>
            <a:r>
              <a:rPr lang="en-IN" sz="2800" dirty="0">
                <a:latin typeface="+mj-lt"/>
                <a:ea typeface="Tahoma" panose="020B0604030504040204" pitchFamily="34" charset="0"/>
                <a:cs typeface="Tahoma" panose="020B0604030504040204" pitchFamily="34" charset="0"/>
                <a:sym typeface="Symbol" panose="05050102010706020507" pitchFamily="18" charset="2"/>
              </a:rPr>
              <a:t>       Neutralisation reaction</a:t>
            </a:r>
          </a:p>
          <a:p>
            <a:r>
              <a:rPr lang="en-IN" sz="2800" dirty="0">
                <a:latin typeface="+mj-lt"/>
                <a:ea typeface="Tahoma" panose="020B0604030504040204" pitchFamily="34" charset="0"/>
                <a:cs typeface="Tahoma" panose="020B0604030504040204" pitchFamily="34" charset="0"/>
                <a:sym typeface="Symbol" panose="05050102010706020507" pitchFamily="18" charset="2"/>
              </a:rPr>
              <a:t>	HCl + NaOH  NaCl + H</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2</a:t>
            </a:r>
            <a:r>
              <a:rPr lang="en-IN" sz="2800" dirty="0">
                <a:latin typeface="+mj-lt"/>
                <a:ea typeface="Tahoma" panose="020B0604030504040204" pitchFamily="34" charset="0"/>
                <a:cs typeface="Tahoma" panose="020B0604030504040204" pitchFamily="34" charset="0"/>
                <a:sym typeface="Symbol" panose="05050102010706020507" pitchFamily="18" charset="2"/>
              </a:rPr>
              <a:t>O</a:t>
            </a:r>
          </a:p>
          <a:p>
            <a:r>
              <a:rPr lang="en-IN" sz="2800" dirty="0">
                <a:latin typeface="+mj-lt"/>
                <a:ea typeface="Tahoma" panose="020B0604030504040204" pitchFamily="34" charset="0"/>
                <a:cs typeface="Tahoma" panose="020B0604030504040204" pitchFamily="34" charset="0"/>
                <a:sym typeface="Symbol" panose="05050102010706020507" pitchFamily="18" charset="2"/>
              </a:rPr>
              <a:t>	 (</a:t>
            </a:r>
            <a:r>
              <a:rPr lang="en-IN" sz="2800" dirty="0" err="1">
                <a:latin typeface="+mj-lt"/>
                <a:ea typeface="Tahoma" panose="020B0604030504040204" pitchFamily="34" charset="0"/>
                <a:cs typeface="Tahoma" panose="020B0604030504040204" pitchFamily="34" charset="0"/>
                <a:sym typeface="Symbol" panose="05050102010706020507" pitchFamily="18" charset="2"/>
              </a:rPr>
              <a:t>aq</a:t>
            </a:r>
            <a:r>
              <a:rPr lang="en-IN" sz="2800" dirty="0">
                <a:latin typeface="+mj-lt"/>
                <a:ea typeface="Tahoma" panose="020B0604030504040204" pitchFamily="34" charset="0"/>
                <a:cs typeface="Tahoma" panose="020B0604030504040204" pitchFamily="34" charset="0"/>
                <a:sym typeface="Symbol" panose="05050102010706020507" pitchFamily="18" charset="2"/>
              </a:rPr>
              <a:t>)    (</a:t>
            </a:r>
            <a:r>
              <a:rPr lang="en-IN" sz="2800" dirty="0" err="1">
                <a:latin typeface="+mj-lt"/>
                <a:ea typeface="Tahoma" panose="020B0604030504040204" pitchFamily="34" charset="0"/>
                <a:cs typeface="Tahoma" panose="020B0604030504040204" pitchFamily="34" charset="0"/>
                <a:sym typeface="Symbol" panose="05050102010706020507" pitchFamily="18" charset="2"/>
              </a:rPr>
              <a:t>aq</a:t>
            </a:r>
            <a:r>
              <a:rPr lang="en-IN" sz="2800" dirty="0">
                <a:latin typeface="+mj-lt"/>
                <a:ea typeface="Tahoma" panose="020B0604030504040204" pitchFamily="34" charset="0"/>
                <a:cs typeface="Tahoma" panose="020B0604030504040204" pitchFamily="34" charset="0"/>
                <a:sym typeface="Symbol" panose="05050102010706020507" pitchFamily="18" charset="2"/>
              </a:rPr>
              <a:t>)          (s)       (l)</a:t>
            </a:r>
          </a:p>
          <a:p>
            <a:endParaRPr lang="en-IN" sz="2800" dirty="0">
              <a:latin typeface="+mj-lt"/>
              <a:ea typeface="Tahoma" panose="020B0604030504040204" pitchFamily="34" charset="0"/>
              <a:cs typeface="Tahoma" panose="020B0604030504040204" pitchFamily="34" charset="0"/>
              <a:sym typeface="Symbol" panose="05050102010706020507" pitchFamily="18" charset="2"/>
            </a:endParaRPr>
          </a:p>
        </p:txBody>
      </p:sp>
      <p:sp>
        <p:nvSpPr>
          <p:cNvPr id="2" name="TextBox 1">
            <a:extLst>
              <a:ext uri="{FF2B5EF4-FFF2-40B4-BE49-F238E27FC236}">
                <a16:creationId xmlns:a16="http://schemas.microsoft.com/office/drawing/2014/main" id="{DEBBE95A-A4F8-686E-46DF-8C014816017A}"/>
              </a:ext>
            </a:extLst>
          </p:cNvPr>
          <p:cNvSpPr txBox="1"/>
          <p:nvPr/>
        </p:nvSpPr>
        <p:spPr>
          <a:xfrm>
            <a:off x="6805603" y="1443841"/>
            <a:ext cx="3811597" cy="2677656"/>
          </a:xfrm>
          <a:prstGeom prst="rect">
            <a:avLst/>
          </a:prstGeom>
          <a:noFill/>
        </p:spPr>
        <p:txBody>
          <a:bodyPr wrap="square" rtlCol="0">
            <a:spAutoFit/>
          </a:bodyPr>
          <a:lstStyle/>
          <a:p>
            <a:r>
              <a:rPr lang="en-IN" sz="2800" dirty="0">
                <a:solidFill>
                  <a:srgbClr val="FFFF00"/>
                </a:solidFill>
                <a:latin typeface="+mj-lt"/>
                <a:ea typeface="Tahoma" panose="020B0604030504040204" pitchFamily="34" charset="0"/>
                <a:cs typeface="Tahoma" panose="020B0604030504040204" pitchFamily="34" charset="0"/>
                <a:sym typeface="Symbol" panose="05050102010706020507" pitchFamily="18" charset="2"/>
              </a:rPr>
              <a:t>Reversible reactions:</a:t>
            </a:r>
          </a:p>
          <a:p>
            <a:r>
              <a:rPr lang="en-IN" sz="2800" dirty="0" err="1">
                <a:latin typeface="+mj-lt"/>
                <a:ea typeface="Tahoma" panose="020B0604030504040204" pitchFamily="34" charset="0"/>
                <a:cs typeface="Tahoma" panose="020B0604030504040204" pitchFamily="34" charset="0"/>
                <a:sym typeface="Symbol" panose="05050102010706020507" pitchFamily="18" charset="2"/>
              </a:rPr>
              <a:t>Eg</a:t>
            </a:r>
            <a:r>
              <a:rPr lang="en-IN" sz="2800" dirty="0">
                <a:latin typeface="+mj-lt"/>
                <a:ea typeface="Tahoma" panose="020B0604030504040204" pitchFamily="34" charset="0"/>
                <a:cs typeface="Tahoma" panose="020B0604030504040204" pitchFamily="34" charset="0"/>
                <a:sym typeface="Symbol" panose="05050102010706020507" pitchFamily="18" charset="2"/>
              </a:rPr>
              <a:t>: N</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2</a:t>
            </a:r>
            <a:r>
              <a:rPr lang="en-IN" sz="2800" dirty="0">
                <a:latin typeface="+mj-lt"/>
                <a:ea typeface="Tahoma" panose="020B0604030504040204" pitchFamily="34" charset="0"/>
                <a:cs typeface="Tahoma" panose="020B0604030504040204" pitchFamily="34" charset="0"/>
                <a:sym typeface="Symbol" panose="05050102010706020507" pitchFamily="18" charset="2"/>
              </a:rPr>
              <a:t> + O</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2</a:t>
            </a:r>
            <a:r>
              <a:rPr lang="en-IN" sz="2800" dirty="0">
                <a:latin typeface="+mj-lt"/>
                <a:ea typeface="Tahoma" panose="020B0604030504040204" pitchFamily="34" charset="0"/>
                <a:cs typeface="Tahoma" panose="020B0604030504040204" pitchFamily="34" charset="0"/>
                <a:sym typeface="Symbol" panose="05050102010706020507" pitchFamily="18" charset="2"/>
              </a:rPr>
              <a:t>  2NO</a:t>
            </a:r>
          </a:p>
          <a:p>
            <a:r>
              <a:rPr lang="en-IN" sz="2800" dirty="0">
                <a:latin typeface="+mj-lt"/>
                <a:ea typeface="Tahoma" panose="020B0604030504040204" pitchFamily="34" charset="0"/>
                <a:cs typeface="Tahoma" panose="020B0604030504040204" pitchFamily="34" charset="0"/>
                <a:sym typeface="Symbol" panose="05050102010706020507" pitchFamily="18" charset="2"/>
              </a:rPr>
              <a:t>       (g)    (g)       (g)</a:t>
            </a:r>
          </a:p>
          <a:p>
            <a:endParaRPr lang="en-IN" sz="2800" dirty="0">
              <a:latin typeface="+mj-lt"/>
              <a:ea typeface="Tahoma" panose="020B0604030504040204" pitchFamily="34" charset="0"/>
              <a:cs typeface="Tahoma" panose="020B0604030504040204" pitchFamily="34" charset="0"/>
              <a:sym typeface="Symbol" panose="05050102010706020507" pitchFamily="18" charset="2"/>
            </a:endParaRPr>
          </a:p>
          <a:p>
            <a:r>
              <a:rPr lang="en-IN" sz="2800" dirty="0">
                <a:latin typeface="+mj-lt"/>
                <a:ea typeface="Tahoma" panose="020B0604030504040204" pitchFamily="34" charset="0"/>
                <a:cs typeface="Tahoma" panose="020B0604030504040204" pitchFamily="34" charset="0"/>
                <a:sym typeface="Symbol" panose="05050102010706020507" pitchFamily="18" charset="2"/>
              </a:rPr>
              <a:t>      pCl</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5</a:t>
            </a:r>
            <a:r>
              <a:rPr lang="en-IN" sz="2800" dirty="0">
                <a:latin typeface="+mj-lt"/>
                <a:ea typeface="Tahoma" panose="020B0604030504040204" pitchFamily="34" charset="0"/>
                <a:cs typeface="Tahoma" panose="020B0604030504040204" pitchFamily="34" charset="0"/>
                <a:sym typeface="Symbol" panose="05050102010706020507" pitchFamily="18" charset="2"/>
              </a:rPr>
              <a:t>  pCl</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3</a:t>
            </a:r>
            <a:r>
              <a:rPr lang="en-IN" sz="2800" dirty="0">
                <a:latin typeface="+mj-lt"/>
                <a:ea typeface="Tahoma" panose="020B0604030504040204" pitchFamily="34" charset="0"/>
                <a:cs typeface="Tahoma" panose="020B0604030504040204" pitchFamily="34" charset="0"/>
                <a:sym typeface="Symbol" panose="05050102010706020507" pitchFamily="18" charset="2"/>
              </a:rPr>
              <a:t> + Cl</a:t>
            </a:r>
            <a:r>
              <a:rPr lang="en-IN" sz="2800" baseline="-25000" dirty="0">
                <a:latin typeface="+mj-lt"/>
                <a:ea typeface="Tahoma" panose="020B0604030504040204" pitchFamily="34" charset="0"/>
                <a:cs typeface="Tahoma" panose="020B0604030504040204" pitchFamily="34" charset="0"/>
                <a:sym typeface="Symbol" panose="05050102010706020507" pitchFamily="18" charset="2"/>
              </a:rPr>
              <a:t>2</a:t>
            </a:r>
            <a:endParaRPr lang="en-IN" sz="2800" dirty="0">
              <a:latin typeface="+mj-lt"/>
              <a:ea typeface="Tahoma" panose="020B0604030504040204" pitchFamily="34" charset="0"/>
              <a:cs typeface="Tahoma" panose="020B0604030504040204" pitchFamily="34" charset="0"/>
              <a:sym typeface="Symbol" panose="05050102010706020507" pitchFamily="18" charset="2"/>
            </a:endParaRPr>
          </a:p>
          <a:p>
            <a:r>
              <a:rPr lang="en-IN" sz="2800" dirty="0">
                <a:latin typeface="+mj-lt"/>
                <a:ea typeface="Tahoma" panose="020B0604030504040204" pitchFamily="34" charset="0"/>
                <a:cs typeface="Tahoma" panose="020B0604030504040204" pitchFamily="34" charset="0"/>
                <a:sym typeface="Symbol" panose="05050102010706020507" pitchFamily="18" charset="2"/>
              </a:rPr>
              <a:t>       (g)         (g)      (g)</a:t>
            </a:r>
            <a:endParaRPr lang="en-IN" sz="2800" dirty="0">
              <a:latin typeface="+mj-lt"/>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A59ECEF8-D26A-3AE9-6134-E36566CBEA80}"/>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774839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912ACF-2995-3EC5-08C6-C016578E752F}"/>
              </a:ext>
            </a:extLst>
          </p:cNvPr>
          <p:cNvSpPr txBox="1"/>
          <p:nvPr/>
        </p:nvSpPr>
        <p:spPr>
          <a:xfrm>
            <a:off x="685800" y="704850"/>
            <a:ext cx="10648950" cy="4524315"/>
          </a:xfrm>
          <a:prstGeom prst="rect">
            <a:avLst/>
          </a:prstGeom>
          <a:noFill/>
        </p:spPr>
        <p:txBody>
          <a:bodyPr wrap="square" rtlCol="0">
            <a:spAutoFit/>
          </a:bodyPr>
          <a:lstStyle/>
          <a:p>
            <a:pPr algn="ctr"/>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Types of equilibrium</a:t>
            </a:r>
          </a:p>
          <a:p>
            <a:endParaRPr lang="en-IN" sz="2800" dirty="0"/>
          </a:p>
          <a:p>
            <a:endParaRPr lang="en-IN" sz="2800" dirty="0"/>
          </a:p>
          <a:p>
            <a:r>
              <a:rPr lang="en-IN" sz="2800" dirty="0"/>
              <a:t>                       </a:t>
            </a:r>
            <a:r>
              <a:rPr lang="en-IN" sz="2800" b="1" dirty="0">
                <a:ln w="6600">
                  <a:solidFill>
                    <a:schemeClr val="accent2"/>
                  </a:solidFill>
                  <a:prstDash val="solid"/>
                </a:ln>
                <a:solidFill>
                  <a:srgbClr val="00B050"/>
                </a:solidFill>
                <a:effectLst>
                  <a:outerShdw dist="38100" dir="2700000" algn="tl" rotWithShape="0">
                    <a:schemeClr val="accent2"/>
                  </a:outerShdw>
                </a:effectLst>
              </a:rPr>
              <a:t>Homogeneous</a:t>
            </a:r>
            <a:r>
              <a:rPr lang="en-IN" sz="2800" dirty="0">
                <a:solidFill>
                  <a:srgbClr val="00B050"/>
                </a:solidFill>
              </a:rPr>
              <a:t>	</a:t>
            </a:r>
            <a:r>
              <a:rPr lang="en-IN" sz="2800" dirty="0"/>
              <a:t>		       </a:t>
            </a:r>
            <a:r>
              <a:rPr lang="en-IN" sz="2800" b="1" dirty="0">
                <a:ln w="6600">
                  <a:solidFill>
                    <a:schemeClr val="accent2"/>
                  </a:solidFill>
                  <a:prstDash val="solid"/>
                </a:ln>
                <a:solidFill>
                  <a:srgbClr val="00B050"/>
                </a:solidFill>
                <a:effectLst>
                  <a:outerShdw dist="38100" dir="2700000" algn="tl" rotWithShape="0">
                    <a:schemeClr val="accent2"/>
                  </a:outerShdw>
                </a:effectLst>
              </a:rPr>
              <a:t>Heterogeneous</a:t>
            </a:r>
          </a:p>
          <a:p>
            <a:endParaRPr lang="en-IN" sz="2800" dirty="0"/>
          </a:p>
          <a:p>
            <a:endParaRPr lang="en-IN" sz="2800" dirty="0"/>
          </a:p>
          <a:p>
            <a:r>
              <a:rPr lang="en-IN" sz="2800" dirty="0"/>
              <a:t>All reactants and products 				Reactants and products are in in same phase									different phase</a:t>
            </a:r>
          </a:p>
          <a:p>
            <a:r>
              <a:rPr lang="en-IN" sz="2800" dirty="0"/>
              <a:t>H</a:t>
            </a:r>
            <a:r>
              <a:rPr lang="en-IN" sz="2800" baseline="-25000" dirty="0"/>
              <a:t>2</a:t>
            </a:r>
            <a:r>
              <a:rPr lang="en-IN" sz="2800" dirty="0"/>
              <a:t> + Cl</a:t>
            </a:r>
            <a:r>
              <a:rPr lang="en-IN" sz="2800" baseline="-25000" dirty="0"/>
              <a:t>2</a:t>
            </a:r>
            <a:r>
              <a:rPr lang="en-IN" sz="2800" dirty="0"/>
              <a:t> </a:t>
            </a:r>
            <a:r>
              <a:rPr lang="en-IN" sz="2800" dirty="0">
                <a:sym typeface="Symbol" panose="05050102010706020507" pitchFamily="18" charset="2"/>
              </a:rPr>
              <a:t> 2HCl							      CaCO</a:t>
            </a:r>
            <a:r>
              <a:rPr lang="en-IN" sz="2800" baseline="-25000" dirty="0">
                <a:sym typeface="Symbol" panose="05050102010706020507" pitchFamily="18" charset="2"/>
              </a:rPr>
              <a:t>3</a:t>
            </a:r>
            <a:r>
              <a:rPr lang="en-IN" sz="2800" dirty="0">
                <a:sym typeface="Symbol" panose="05050102010706020507" pitchFamily="18" charset="2"/>
              </a:rPr>
              <a:t>  </a:t>
            </a:r>
            <a:r>
              <a:rPr lang="en-IN" sz="2800" dirty="0" err="1">
                <a:sym typeface="Symbol" panose="05050102010706020507" pitchFamily="18" charset="2"/>
              </a:rPr>
              <a:t>CaO</a:t>
            </a:r>
            <a:r>
              <a:rPr lang="en-IN" sz="2800" dirty="0">
                <a:sym typeface="Symbol" panose="05050102010706020507" pitchFamily="18" charset="2"/>
              </a:rPr>
              <a:t> + CO</a:t>
            </a:r>
            <a:r>
              <a:rPr lang="en-IN" sz="2800" baseline="-25000" dirty="0">
                <a:sym typeface="Symbol" panose="05050102010706020507" pitchFamily="18" charset="2"/>
              </a:rPr>
              <a:t>2</a:t>
            </a:r>
            <a:endParaRPr lang="en-IN" sz="2800" dirty="0">
              <a:sym typeface="Symbol" panose="05050102010706020507" pitchFamily="18" charset="2"/>
            </a:endParaRPr>
          </a:p>
          <a:p>
            <a:r>
              <a:rPr lang="en-IN" sz="2800" dirty="0">
                <a:sym typeface="Symbol" panose="05050102010706020507" pitchFamily="18" charset="2"/>
              </a:rPr>
              <a:t>(g)    (g)        (g)                                            (s)             (s)      (g)</a:t>
            </a:r>
            <a:endParaRPr lang="en-IN" sz="2800" dirty="0"/>
          </a:p>
        </p:txBody>
      </p:sp>
      <p:cxnSp>
        <p:nvCxnSpPr>
          <p:cNvPr id="6" name="Straight Connector 5">
            <a:extLst>
              <a:ext uri="{FF2B5EF4-FFF2-40B4-BE49-F238E27FC236}">
                <a16:creationId xmlns:a16="http://schemas.microsoft.com/office/drawing/2014/main" id="{A7328BBE-82CA-388B-D00F-6EA2B952348A}"/>
              </a:ext>
            </a:extLst>
          </p:cNvPr>
          <p:cNvCxnSpPr>
            <a:cxnSpLocks/>
          </p:cNvCxnSpPr>
          <p:nvPr/>
        </p:nvCxnSpPr>
        <p:spPr>
          <a:xfrm flipH="1">
            <a:off x="4219575" y="1257300"/>
            <a:ext cx="1476375" cy="83820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id="{1817EEF0-99A6-A9AB-3674-8DE017729469}"/>
              </a:ext>
            </a:extLst>
          </p:cNvPr>
          <p:cNvCxnSpPr>
            <a:cxnSpLocks/>
          </p:cNvCxnSpPr>
          <p:nvPr/>
        </p:nvCxnSpPr>
        <p:spPr>
          <a:xfrm>
            <a:off x="5695950" y="1257300"/>
            <a:ext cx="1600200" cy="931333"/>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A8E05E87-D2F4-AD7B-F58A-DAFC79D37F70}"/>
              </a:ext>
            </a:extLst>
          </p:cNvPr>
          <p:cNvCxnSpPr/>
          <p:nvPr/>
        </p:nvCxnSpPr>
        <p:spPr>
          <a:xfrm>
            <a:off x="2733675" y="2600325"/>
            <a:ext cx="0" cy="933450"/>
          </a:xfrm>
          <a:prstGeom prst="line">
            <a:avLst/>
          </a:prstGeom>
          <a:ln w="95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Connector 10">
            <a:extLst>
              <a:ext uri="{FF2B5EF4-FFF2-40B4-BE49-F238E27FC236}">
                <a16:creationId xmlns:a16="http://schemas.microsoft.com/office/drawing/2014/main" id="{FE422A26-620D-5C30-D9DB-9145AD6D61B2}"/>
              </a:ext>
            </a:extLst>
          </p:cNvPr>
          <p:cNvCxnSpPr/>
          <p:nvPr/>
        </p:nvCxnSpPr>
        <p:spPr>
          <a:xfrm>
            <a:off x="6505575" y="2600325"/>
            <a:ext cx="0" cy="933450"/>
          </a:xfrm>
          <a:prstGeom prst="line">
            <a:avLst/>
          </a:prstGeom>
          <a:ln w="95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 name="Picture 1">
            <a:extLst>
              <a:ext uri="{FF2B5EF4-FFF2-40B4-BE49-F238E27FC236}">
                <a16:creationId xmlns:a16="http://schemas.microsoft.com/office/drawing/2014/main" id="{9FE5788B-DE6F-A8FE-DF1A-C4B626660C0C}"/>
              </a:ext>
            </a:extLst>
          </p:cNvPr>
          <p:cNvPicPr>
            <a:picLocks noChangeAspect="1"/>
          </p:cNvPicPr>
          <p:nvPr/>
        </p:nvPicPr>
        <p:blipFill>
          <a:blip r:embed="rId3"/>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881411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3DB772-73DC-21FC-D12C-DC5E82AA4DB6}"/>
              </a:ext>
            </a:extLst>
          </p:cNvPr>
          <p:cNvSpPr txBox="1"/>
          <p:nvPr/>
        </p:nvSpPr>
        <p:spPr>
          <a:xfrm>
            <a:off x="655608" y="655608"/>
            <a:ext cx="10869283" cy="923330"/>
          </a:xfrm>
          <a:prstGeom prst="rect">
            <a:avLst/>
          </a:prstGeom>
          <a:noFill/>
        </p:spPr>
        <p:txBody>
          <a:bodyPr wrap="square" rtlCol="0">
            <a:spAutoFit/>
          </a:bodyPr>
          <a:lstStyle/>
          <a:p>
            <a:endParaRPr lang="en-IN" dirty="0"/>
          </a:p>
          <a:p>
            <a:endParaRPr lang="en-IN" dirty="0"/>
          </a:p>
          <a:p>
            <a:endParaRPr lang="en-IN" dirty="0"/>
          </a:p>
        </p:txBody>
      </p:sp>
      <p:sp>
        <p:nvSpPr>
          <p:cNvPr id="5" name="Rectangle: Rounded Corners 4">
            <a:extLst>
              <a:ext uri="{FF2B5EF4-FFF2-40B4-BE49-F238E27FC236}">
                <a16:creationId xmlns:a16="http://schemas.microsoft.com/office/drawing/2014/main" id="{A6DC5D54-A27B-7F97-A04A-FF3B4175A625}"/>
              </a:ext>
            </a:extLst>
          </p:cNvPr>
          <p:cNvSpPr/>
          <p:nvPr/>
        </p:nvSpPr>
        <p:spPr>
          <a:xfrm>
            <a:off x="4371166" y="1257300"/>
            <a:ext cx="2476500" cy="9233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t>Equilibrium processes</a:t>
            </a:r>
          </a:p>
        </p:txBody>
      </p:sp>
      <p:sp>
        <p:nvSpPr>
          <p:cNvPr id="6" name="Rectangle: Rounded Corners 5">
            <a:extLst>
              <a:ext uri="{FF2B5EF4-FFF2-40B4-BE49-F238E27FC236}">
                <a16:creationId xmlns:a16="http://schemas.microsoft.com/office/drawing/2014/main" id="{62294B26-8E72-C4C7-CBD3-8FFEDF3465EF}"/>
              </a:ext>
            </a:extLst>
          </p:cNvPr>
          <p:cNvSpPr/>
          <p:nvPr/>
        </p:nvSpPr>
        <p:spPr>
          <a:xfrm>
            <a:off x="8086725" y="3448347"/>
            <a:ext cx="2476500" cy="9233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t>Chemical equilibrium</a:t>
            </a:r>
          </a:p>
        </p:txBody>
      </p:sp>
      <p:sp>
        <p:nvSpPr>
          <p:cNvPr id="7" name="Rectangle: Rounded Corners 6">
            <a:extLst>
              <a:ext uri="{FF2B5EF4-FFF2-40B4-BE49-F238E27FC236}">
                <a16:creationId xmlns:a16="http://schemas.microsoft.com/office/drawing/2014/main" id="{F8CAED48-293B-5713-3CA1-0FD160ADBEF0}"/>
              </a:ext>
            </a:extLst>
          </p:cNvPr>
          <p:cNvSpPr/>
          <p:nvPr/>
        </p:nvSpPr>
        <p:spPr>
          <a:xfrm>
            <a:off x="4371166" y="3448347"/>
            <a:ext cx="2476500" cy="9233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t>Equilibrium</a:t>
            </a:r>
          </a:p>
        </p:txBody>
      </p:sp>
      <p:sp>
        <p:nvSpPr>
          <p:cNvPr id="8" name="Rectangle: Rounded Corners 7">
            <a:extLst>
              <a:ext uri="{FF2B5EF4-FFF2-40B4-BE49-F238E27FC236}">
                <a16:creationId xmlns:a16="http://schemas.microsoft.com/office/drawing/2014/main" id="{A83EF8CE-95D0-7D07-D444-BDE6E13E9748}"/>
              </a:ext>
            </a:extLst>
          </p:cNvPr>
          <p:cNvSpPr/>
          <p:nvPr/>
        </p:nvSpPr>
        <p:spPr>
          <a:xfrm>
            <a:off x="655607" y="3448347"/>
            <a:ext cx="2476500" cy="9233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t>Physical equilibrium</a:t>
            </a:r>
          </a:p>
        </p:txBody>
      </p:sp>
      <p:cxnSp>
        <p:nvCxnSpPr>
          <p:cNvPr id="10" name="Straight Arrow Connector 9">
            <a:extLst>
              <a:ext uri="{FF2B5EF4-FFF2-40B4-BE49-F238E27FC236}">
                <a16:creationId xmlns:a16="http://schemas.microsoft.com/office/drawing/2014/main" id="{16FB37C9-AEA5-02E0-82BA-D064524BC31B}"/>
              </a:ext>
            </a:extLst>
          </p:cNvPr>
          <p:cNvCxnSpPr>
            <a:cxnSpLocks/>
            <a:stCxn id="7" idx="3"/>
            <a:endCxn id="6" idx="1"/>
          </p:cNvCxnSpPr>
          <p:nvPr/>
        </p:nvCxnSpPr>
        <p:spPr>
          <a:xfrm>
            <a:off x="6847666" y="3910012"/>
            <a:ext cx="123905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85E6FA1-B7B5-142C-EB86-8101C382C885}"/>
              </a:ext>
            </a:extLst>
          </p:cNvPr>
          <p:cNvCxnSpPr>
            <a:cxnSpLocks/>
            <a:stCxn id="7" idx="1"/>
            <a:endCxn id="8" idx="3"/>
          </p:cNvCxnSpPr>
          <p:nvPr/>
        </p:nvCxnSpPr>
        <p:spPr>
          <a:xfrm flipH="1">
            <a:off x="3132107" y="3910012"/>
            <a:ext cx="123905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4ABC4E2-3C46-1B5B-7FE9-68668BBBEF64}"/>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72414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CC8462F-9899-6B74-9208-ECC6D1A91AFC}"/>
              </a:ext>
            </a:extLst>
          </p:cNvPr>
          <p:cNvSpPr/>
          <p:nvPr/>
        </p:nvSpPr>
        <p:spPr>
          <a:xfrm>
            <a:off x="4692769" y="2523227"/>
            <a:ext cx="2806461" cy="90577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Physical equilibrium </a:t>
            </a:r>
          </a:p>
        </p:txBody>
      </p:sp>
      <p:sp>
        <p:nvSpPr>
          <p:cNvPr id="5" name="Rectangle: Rounded Corners 4">
            <a:extLst>
              <a:ext uri="{FF2B5EF4-FFF2-40B4-BE49-F238E27FC236}">
                <a16:creationId xmlns:a16="http://schemas.microsoft.com/office/drawing/2014/main" id="{717C90CA-358E-9859-68FA-41A0EA483EF5}"/>
              </a:ext>
            </a:extLst>
          </p:cNvPr>
          <p:cNvSpPr/>
          <p:nvPr/>
        </p:nvSpPr>
        <p:spPr>
          <a:xfrm>
            <a:off x="7752272" y="728217"/>
            <a:ext cx="3312544" cy="111927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Solid </a:t>
            </a:r>
            <a:r>
              <a:rPr lang="en-IN" sz="2800" dirty="0">
                <a:solidFill>
                  <a:schemeClr val="bg1"/>
                </a:solidFill>
                <a:sym typeface="Symbol" panose="05050102010706020507" pitchFamily="18" charset="2"/>
              </a:rPr>
              <a:t> liquid</a:t>
            </a:r>
            <a:endParaRPr lang="en-IN" sz="2800" dirty="0">
              <a:solidFill>
                <a:schemeClr val="bg1"/>
              </a:solidFill>
            </a:endParaRPr>
          </a:p>
        </p:txBody>
      </p:sp>
      <p:sp>
        <p:nvSpPr>
          <p:cNvPr id="6" name="Rectangle: Rounded Corners 5">
            <a:extLst>
              <a:ext uri="{FF2B5EF4-FFF2-40B4-BE49-F238E27FC236}">
                <a16:creationId xmlns:a16="http://schemas.microsoft.com/office/drawing/2014/main" id="{076551B5-9F0F-4B64-2339-0D565918DD94}"/>
              </a:ext>
            </a:extLst>
          </p:cNvPr>
          <p:cNvSpPr/>
          <p:nvPr/>
        </p:nvSpPr>
        <p:spPr>
          <a:xfrm>
            <a:off x="7752272" y="3831564"/>
            <a:ext cx="3312544" cy="111927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Liquid </a:t>
            </a:r>
            <a:r>
              <a:rPr lang="en-IN" sz="2800" dirty="0">
                <a:solidFill>
                  <a:schemeClr val="bg1"/>
                </a:solidFill>
                <a:sym typeface="Symbol" panose="05050102010706020507" pitchFamily="18" charset="2"/>
              </a:rPr>
              <a:t> Vapour</a:t>
            </a:r>
            <a:endParaRPr lang="en-IN" sz="2800" dirty="0">
              <a:solidFill>
                <a:schemeClr val="bg1"/>
              </a:solidFill>
            </a:endParaRPr>
          </a:p>
        </p:txBody>
      </p:sp>
      <p:sp>
        <p:nvSpPr>
          <p:cNvPr id="7" name="Rectangle: Rounded Corners 6">
            <a:extLst>
              <a:ext uri="{FF2B5EF4-FFF2-40B4-BE49-F238E27FC236}">
                <a16:creationId xmlns:a16="http://schemas.microsoft.com/office/drawing/2014/main" id="{B05B1DAD-E78A-B3BF-1879-FB2ED9F1E973}"/>
              </a:ext>
            </a:extLst>
          </p:cNvPr>
          <p:cNvSpPr/>
          <p:nvPr/>
        </p:nvSpPr>
        <p:spPr>
          <a:xfrm>
            <a:off x="1127184" y="3831563"/>
            <a:ext cx="3312544" cy="111927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Dissolution of solids in liquid</a:t>
            </a:r>
          </a:p>
        </p:txBody>
      </p:sp>
      <p:sp>
        <p:nvSpPr>
          <p:cNvPr id="8" name="Rectangle: Rounded Corners 7">
            <a:extLst>
              <a:ext uri="{FF2B5EF4-FFF2-40B4-BE49-F238E27FC236}">
                <a16:creationId xmlns:a16="http://schemas.microsoft.com/office/drawing/2014/main" id="{59D54055-214B-AC30-890F-EA3E3E61BB99}"/>
              </a:ext>
            </a:extLst>
          </p:cNvPr>
          <p:cNvSpPr/>
          <p:nvPr/>
        </p:nvSpPr>
        <p:spPr>
          <a:xfrm>
            <a:off x="1127184" y="744030"/>
            <a:ext cx="3312544" cy="111927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Dissolution of gases in liquid</a:t>
            </a:r>
          </a:p>
        </p:txBody>
      </p:sp>
      <p:sp>
        <p:nvSpPr>
          <p:cNvPr id="9" name="Rectangle: Rounded Corners 8">
            <a:extLst>
              <a:ext uri="{FF2B5EF4-FFF2-40B4-BE49-F238E27FC236}">
                <a16:creationId xmlns:a16="http://schemas.microsoft.com/office/drawing/2014/main" id="{483D202A-B0D7-CD33-6B5F-2C5CD4E8BE31}"/>
              </a:ext>
            </a:extLst>
          </p:cNvPr>
          <p:cNvSpPr/>
          <p:nvPr/>
        </p:nvSpPr>
        <p:spPr>
          <a:xfrm>
            <a:off x="4692769" y="5073771"/>
            <a:ext cx="2806461" cy="90577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800" dirty="0">
                <a:solidFill>
                  <a:schemeClr val="bg1"/>
                </a:solidFill>
              </a:rPr>
              <a:t>Solid </a:t>
            </a:r>
            <a:r>
              <a:rPr lang="en-IN" sz="2800" dirty="0">
                <a:solidFill>
                  <a:schemeClr val="bg1"/>
                </a:solidFill>
                <a:sym typeface="Symbol" panose="05050102010706020507" pitchFamily="18" charset="2"/>
              </a:rPr>
              <a:t> Vapour</a:t>
            </a:r>
            <a:endParaRPr lang="en-IN" sz="2800" dirty="0">
              <a:solidFill>
                <a:schemeClr val="bg1"/>
              </a:solidFill>
            </a:endParaRPr>
          </a:p>
        </p:txBody>
      </p:sp>
      <p:cxnSp>
        <p:nvCxnSpPr>
          <p:cNvPr id="11" name="Straight Connector 10">
            <a:extLst>
              <a:ext uri="{FF2B5EF4-FFF2-40B4-BE49-F238E27FC236}">
                <a16:creationId xmlns:a16="http://schemas.microsoft.com/office/drawing/2014/main" id="{609E3F0A-BDDE-22D3-349B-59759E1A9CC4}"/>
              </a:ext>
            </a:extLst>
          </p:cNvPr>
          <p:cNvCxnSpPr>
            <a:cxnSpLocks/>
            <a:stCxn id="8" idx="2"/>
            <a:endCxn id="4" idx="1"/>
          </p:cNvCxnSpPr>
          <p:nvPr/>
        </p:nvCxnSpPr>
        <p:spPr>
          <a:xfrm>
            <a:off x="2783456" y="1863307"/>
            <a:ext cx="1909313" cy="11128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327CF1-2A8F-9749-162E-C3F1DAE0D777}"/>
              </a:ext>
            </a:extLst>
          </p:cNvPr>
          <p:cNvCxnSpPr>
            <a:cxnSpLocks/>
            <a:stCxn id="4" idx="3"/>
            <a:endCxn id="5" idx="2"/>
          </p:cNvCxnSpPr>
          <p:nvPr/>
        </p:nvCxnSpPr>
        <p:spPr>
          <a:xfrm flipV="1">
            <a:off x="7499230" y="1847493"/>
            <a:ext cx="1909314" cy="1128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C398B8-6909-1109-6442-6D619CA1BE59}"/>
              </a:ext>
            </a:extLst>
          </p:cNvPr>
          <p:cNvCxnSpPr>
            <a:cxnSpLocks/>
            <a:stCxn id="4" idx="1"/>
            <a:endCxn id="7" idx="0"/>
          </p:cNvCxnSpPr>
          <p:nvPr/>
        </p:nvCxnSpPr>
        <p:spPr>
          <a:xfrm flipH="1">
            <a:off x="2783456" y="2976114"/>
            <a:ext cx="1909313" cy="8554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CC7664-5EF8-BA2F-B16E-30867CAE901F}"/>
              </a:ext>
            </a:extLst>
          </p:cNvPr>
          <p:cNvCxnSpPr>
            <a:cxnSpLocks/>
            <a:stCxn id="4" idx="3"/>
            <a:endCxn id="6" idx="0"/>
          </p:cNvCxnSpPr>
          <p:nvPr/>
        </p:nvCxnSpPr>
        <p:spPr>
          <a:xfrm>
            <a:off x="7499230" y="2976114"/>
            <a:ext cx="1909314" cy="855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5081B65-DCDF-1B4C-867D-E8C2CDA4C519}"/>
              </a:ext>
            </a:extLst>
          </p:cNvPr>
          <p:cNvCxnSpPr>
            <a:cxnSpLocks/>
            <a:endCxn id="9" idx="0"/>
          </p:cNvCxnSpPr>
          <p:nvPr/>
        </p:nvCxnSpPr>
        <p:spPr>
          <a:xfrm>
            <a:off x="6095998" y="4251386"/>
            <a:ext cx="2" cy="8223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10379C7-A46A-A486-8CAC-3013D7CF0D38}"/>
              </a:ext>
            </a:extLst>
          </p:cNvPr>
          <p:cNvCxnSpPr>
            <a:cxnSpLocks/>
          </p:cNvCxnSpPr>
          <p:nvPr/>
        </p:nvCxnSpPr>
        <p:spPr>
          <a:xfrm>
            <a:off x="4888301" y="3449129"/>
            <a:ext cx="1207698" cy="8022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7F397E-21E7-8F66-9A1A-8C18D0FE3F7F}"/>
              </a:ext>
            </a:extLst>
          </p:cNvPr>
          <p:cNvCxnSpPr>
            <a:cxnSpLocks/>
          </p:cNvCxnSpPr>
          <p:nvPr/>
        </p:nvCxnSpPr>
        <p:spPr>
          <a:xfrm flipV="1">
            <a:off x="6095998" y="3429000"/>
            <a:ext cx="1150191" cy="8223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E9C1859-E63E-7F50-E749-E5A371F12255}"/>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852643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6C8AF340-BE22-6FA0-3E43-E01C5DE5A1A6}"/>
              </a:ext>
            </a:extLst>
          </p:cNvPr>
          <p:cNvSpPr txBox="1"/>
          <p:nvPr/>
        </p:nvSpPr>
        <p:spPr>
          <a:xfrm>
            <a:off x="513522" y="624442"/>
            <a:ext cx="10311847" cy="5816913"/>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1.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In any chemical reaction, equilibrium is supposed to be establish when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Mutual opposite reactions undergo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Concentration of reactants and resulting products are equal</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Velocity of mutual reactions become equal</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The temperature of mutual opposite reactions become equal</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Which is false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The greater the concentration of the substances involved in a 				reaction, the lower the speed of the reaction.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The point of dynamic equilibrium is reached when the reaction rate 		in one direction just balances the reaction rate in the opposite 			direction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3. The dissociation of weak electrolyte is a reversible reaction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latin typeface="Tahoma" panose="020B0604030504040204" pitchFamily="34" charset="0"/>
                <a:ea typeface="Calibri" panose="020F0502020204030204" pitchFamily="34" charset="0"/>
              </a:rPr>
              <a:t>     </a:t>
            </a:r>
            <a:r>
              <a:rPr lang="en-IN" sz="2400" dirty="0">
                <a:effectLst/>
                <a:latin typeface="Tahoma" panose="020B0604030504040204" pitchFamily="34" charset="0"/>
                <a:ea typeface="Calibri" panose="020F0502020204030204" pitchFamily="34" charset="0"/>
              </a:rPr>
              <a:t>4. The presence of free ions facilitates chemical changes</a:t>
            </a:r>
            <a:endParaRPr lang="en-IN" sz="2400" dirty="0"/>
          </a:p>
        </p:txBody>
      </p:sp>
    </p:spTree>
    <p:extLst>
      <p:ext uri="{BB962C8B-B14F-4D97-AF65-F5344CB8AC3E}">
        <p14:creationId xmlns:p14="http://schemas.microsoft.com/office/powerpoint/2010/main" val="4177389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9A95F5-951E-B213-9555-B4CD37812227}"/>
              </a:ext>
            </a:extLst>
          </p:cNvPr>
          <p:cNvSpPr txBox="1"/>
          <p:nvPr/>
        </p:nvSpPr>
        <p:spPr>
          <a:xfrm>
            <a:off x="535477" y="305068"/>
            <a:ext cx="6474923" cy="6247864"/>
          </a:xfrm>
          <a:prstGeom prst="rect">
            <a:avLst/>
          </a:prstGeom>
          <a:noFill/>
        </p:spPr>
        <p:txBody>
          <a:bodyPr wrap="square" rtlCol="0">
            <a:spAutoFit/>
          </a:bodyPr>
          <a:lstStyle/>
          <a:p>
            <a:r>
              <a:rPr lang="en-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Chemical equilibrium</a:t>
            </a:r>
          </a:p>
          <a:p>
            <a:endParaRPr lang="en-IN" sz="2800" dirty="0"/>
          </a:p>
          <a:p>
            <a:r>
              <a:rPr lang="en-IN" sz="2800" dirty="0"/>
              <a:t>Equilibrium in chemical processes</a:t>
            </a:r>
          </a:p>
          <a:p>
            <a:r>
              <a:rPr lang="en-IN" sz="2800" dirty="0" err="1"/>
              <a:t>Eg</a:t>
            </a:r>
            <a:r>
              <a:rPr lang="en-IN" sz="2800" dirty="0"/>
              <a:t>: R </a:t>
            </a:r>
            <a:r>
              <a:rPr lang="en-IN" sz="2800" dirty="0">
                <a:sym typeface="Symbol" panose="05050102010706020507" pitchFamily="18" charset="2"/>
              </a:rPr>
              <a:t> P	</a:t>
            </a:r>
          </a:p>
          <a:p>
            <a:r>
              <a:rPr lang="en-IN" sz="2800" dirty="0">
                <a:sym typeface="Symbol" panose="05050102010706020507" pitchFamily="18" charset="2"/>
              </a:rPr>
              <a:t>       At t = 0</a:t>
            </a:r>
          </a:p>
          <a:p>
            <a:r>
              <a:rPr lang="en-IN" sz="2800" dirty="0">
                <a:sym typeface="Symbol" panose="05050102010706020507" pitchFamily="18" charset="2"/>
              </a:rPr>
              <a:t>       [R] = C</a:t>
            </a:r>
          </a:p>
          <a:p>
            <a:r>
              <a:rPr lang="en-IN" sz="2800" dirty="0">
                <a:sym typeface="Symbol" panose="05050102010706020507" pitchFamily="18" charset="2"/>
              </a:rPr>
              <a:t>       [P] = 0</a:t>
            </a:r>
          </a:p>
          <a:p>
            <a:r>
              <a:rPr lang="en-IN" sz="2800" dirty="0">
                <a:sym typeface="Symbol" panose="05050102010706020507" pitchFamily="18" charset="2"/>
              </a:rPr>
              <a:t> Rate of backward reaction = 0</a:t>
            </a:r>
          </a:p>
          <a:p>
            <a:endParaRPr lang="en-IN" sz="2800" dirty="0"/>
          </a:p>
          <a:p>
            <a:r>
              <a:rPr lang="en-IN" sz="2800" dirty="0"/>
              <a:t>      R </a:t>
            </a:r>
            <a:r>
              <a:rPr lang="en-IN" sz="2800" dirty="0">
                <a:sym typeface="Symbol" panose="05050102010706020507" pitchFamily="18" charset="2"/>
              </a:rPr>
              <a:t> P</a:t>
            </a:r>
          </a:p>
          <a:p>
            <a:r>
              <a:rPr lang="en-IN" sz="2800" dirty="0">
                <a:sym typeface="Symbol" panose="05050102010706020507" pitchFamily="18" charset="2"/>
              </a:rPr>
              <a:t>      As reaction proceeds</a:t>
            </a:r>
          </a:p>
          <a:p>
            <a:r>
              <a:rPr lang="en-IN" sz="2800" dirty="0">
                <a:sym typeface="Symbol" panose="05050102010706020507" pitchFamily="18" charset="2"/>
              </a:rPr>
              <a:t>      [R]         [P]</a:t>
            </a:r>
          </a:p>
          <a:p>
            <a:r>
              <a:rPr lang="en-IN" sz="2800" dirty="0">
                <a:sym typeface="Symbol" panose="05050102010706020507" pitchFamily="18" charset="2"/>
              </a:rPr>
              <a:t>      Rate of forward reaction </a:t>
            </a:r>
          </a:p>
          <a:p>
            <a:r>
              <a:rPr lang="en-IN" sz="2800" dirty="0">
                <a:sym typeface="Symbol" panose="05050102010706020507" pitchFamily="18" charset="2"/>
              </a:rPr>
              <a:t>      Rate of backward </a:t>
            </a:r>
            <a:endParaRPr lang="en-IN" sz="2800" dirty="0"/>
          </a:p>
        </p:txBody>
      </p:sp>
      <p:pic>
        <p:nvPicPr>
          <p:cNvPr id="2" name="Picture 1">
            <a:extLst>
              <a:ext uri="{FF2B5EF4-FFF2-40B4-BE49-F238E27FC236}">
                <a16:creationId xmlns:a16="http://schemas.microsoft.com/office/drawing/2014/main" id="{79B6C5C5-8653-C5E2-7100-2640D359CEA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518030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51DC8F-B6A0-692D-A14D-FEBCD7FDE448}"/>
              </a:ext>
            </a:extLst>
          </p:cNvPr>
          <p:cNvSpPr txBox="1"/>
          <p:nvPr/>
        </p:nvSpPr>
        <p:spPr>
          <a:xfrm>
            <a:off x="738996" y="1182231"/>
            <a:ext cx="10714008" cy="2246769"/>
          </a:xfrm>
          <a:prstGeom prst="rect">
            <a:avLst/>
          </a:prstGeom>
          <a:noFill/>
        </p:spPr>
        <p:txBody>
          <a:bodyPr wrap="square" rtlCol="0">
            <a:spAutoFit/>
          </a:bodyPr>
          <a:lstStyle/>
          <a:p>
            <a:r>
              <a:rPr lang="en-IN" sz="2800" dirty="0"/>
              <a:t>R </a:t>
            </a:r>
            <a:r>
              <a:rPr lang="en-IN" sz="2800" dirty="0">
                <a:sym typeface="Symbol" panose="05050102010706020507" pitchFamily="18" charset="2"/>
              </a:rPr>
              <a:t> P</a:t>
            </a:r>
          </a:p>
          <a:p>
            <a:r>
              <a:rPr lang="en-IN" sz="2800" dirty="0">
                <a:sym typeface="Symbol" panose="05050102010706020507" pitchFamily="18" charset="2"/>
              </a:rPr>
              <a:t>At equilibrium</a:t>
            </a:r>
          </a:p>
          <a:p>
            <a:r>
              <a:rPr lang="en-IN" sz="2800" dirty="0">
                <a:sym typeface="Symbol" panose="05050102010706020507" pitchFamily="18" charset="2"/>
              </a:rPr>
              <a:t>[R]  constant</a:t>
            </a:r>
          </a:p>
          <a:p>
            <a:r>
              <a:rPr lang="en-IN" sz="2800" dirty="0">
                <a:sym typeface="Symbol" panose="05050102010706020507" pitchFamily="18" charset="2"/>
              </a:rPr>
              <a:t>[P]  constant</a:t>
            </a:r>
          </a:p>
          <a:p>
            <a:r>
              <a:rPr lang="en-IN" sz="2800" dirty="0">
                <a:sym typeface="Symbol" panose="05050102010706020507" pitchFamily="18" charset="2"/>
              </a:rPr>
              <a:t> Rate of forward reaction = Rate of backward reaction</a:t>
            </a:r>
            <a:endParaRPr lang="en-IN" sz="2800" dirty="0"/>
          </a:p>
        </p:txBody>
      </p:sp>
      <p:pic>
        <p:nvPicPr>
          <p:cNvPr id="2" name="Picture 1">
            <a:extLst>
              <a:ext uri="{FF2B5EF4-FFF2-40B4-BE49-F238E27FC236}">
                <a16:creationId xmlns:a16="http://schemas.microsoft.com/office/drawing/2014/main" id="{76A2E1E5-C902-06B6-9B92-BE3AE5A74709}"/>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28964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9E0C0F-E3D2-E0A6-E2E0-432AC6060189}"/>
              </a:ext>
            </a:extLst>
          </p:cNvPr>
          <p:cNvSpPr txBox="1"/>
          <p:nvPr/>
        </p:nvSpPr>
        <p:spPr>
          <a:xfrm>
            <a:off x="647514" y="428559"/>
            <a:ext cx="9920931" cy="1200329"/>
          </a:xfrm>
          <a:prstGeom prst="rect">
            <a:avLst/>
          </a:prstGeom>
          <a:noFill/>
        </p:spPr>
        <p:txBody>
          <a:bodyPr wrap="square" rtlCol="0">
            <a:spAutoFit/>
          </a:bodyPr>
          <a:lstStyle/>
          <a:p>
            <a:r>
              <a:rPr lang="en-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Graphical representation of chemical equilibrium</a:t>
            </a:r>
          </a:p>
        </p:txBody>
      </p:sp>
      <p:pic>
        <p:nvPicPr>
          <p:cNvPr id="2" name="Picture 1">
            <a:extLst>
              <a:ext uri="{FF2B5EF4-FFF2-40B4-BE49-F238E27FC236}">
                <a16:creationId xmlns:a16="http://schemas.microsoft.com/office/drawing/2014/main" id="{E6BF8CBC-6002-F99E-FE8B-53F56DE33BC6}"/>
              </a:ext>
            </a:extLst>
          </p:cNvPr>
          <p:cNvPicPr>
            <a:picLocks noChangeAspect="1"/>
          </p:cNvPicPr>
          <p:nvPr/>
        </p:nvPicPr>
        <p:blipFill>
          <a:blip r:embed="rId2">
            <a:biLevel thresh="75000"/>
          </a:blip>
          <a:stretch>
            <a:fillRect/>
          </a:stretch>
        </p:blipFill>
        <p:spPr>
          <a:xfrm>
            <a:off x="819707" y="1811867"/>
            <a:ext cx="4531226" cy="3976546"/>
          </a:xfrm>
          <a:prstGeom prst="rect">
            <a:avLst/>
          </a:prstGeom>
        </p:spPr>
      </p:pic>
      <p:pic>
        <p:nvPicPr>
          <p:cNvPr id="3" name="Picture 2">
            <a:extLst>
              <a:ext uri="{FF2B5EF4-FFF2-40B4-BE49-F238E27FC236}">
                <a16:creationId xmlns:a16="http://schemas.microsoft.com/office/drawing/2014/main" id="{9B1F0F84-D329-3EA2-64AB-2E0F11D45F70}"/>
              </a:ext>
            </a:extLst>
          </p:cNvPr>
          <p:cNvPicPr>
            <a:picLocks noChangeAspect="1"/>
          </p:cNvPicPr>
          <p:nvPr/>
        </p:nvPicPr>
        <p:blipFill>
          <a:blip r:embed="rId3">
            <a:biLevel thresh="75000"/>
          </a:blip>
          <a:stretch>
            <a:fillRect/>
          </a:stretch>
        </p:blipFill>
        <p:spPr>
          <a:xfrm>
            <a:off x="6045631" y="1811867"/>
            <a:ext cx="4531226" cy="3976546"/>
          </a:xfrm>
          <a:prstGeom prst="rect">
            <a:avLst/>
          </a:prstGeom>
        </p:spPr>
      </p:pic>
      <p:pic>
        <p:nvPicPr>
          <p:cNvPr id="5" name="Picture 4">
            <a:extLst>
              <a:ext uri="{FF2B5EF4-FFF2-40B4-BE49-F238E27FC236}">
                <a16:creationId xmlns:a16="http://schemas.microsoft.com/office/drawing/2014/main" id="{E510C87C-E97E-A252-6A39-D8F9888AE240}"/>
              </a:ext>
            </a:extLst>
          </p:cNvPr>
          <p:cNvPicPr>
            <a:picLocks noChangeAspect="1"/>
          </p:cNvPicPr>
          <p:nvPr/>
        </p:nvPicPr>
        <p:blipFill>
          <a:blip r:embed="rId4"/>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403647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4D5B41-8CB9-72A1-0712-44F58C192801}"/>
              </a:ext>
            </a:extLst>
          </p:cNvPr>
          <p:cNvPicPr>
            <a:picLocks noChangeAspect="1"/>
          </p:cNvPicPr>
          <p:nvPr/>
        </p:nvPicPr>
        <p:blipFill>
          <a:blip r:embed="rId2">
            <a:biLevel thresh="75000"/>
          </a:blip>
          <a:stretch>
            <a:fillRect/>
          </a:stretch>
        </p:blipFill>
        <p:spPr>
          <a:xfrm>
            <a:off x="2870200" y="564677"/>
            <a:ext cx="6451600" cy="5728645"/>
          </a:xfrm>
          <a:prstGeom prst="rect">
            <a:avLst/>
          </a:prstGeom>
        </p:spPr>
      </p:pic>
      <p:pic>
        <p:nvPicPr>
          <p:cNvPr id="2" name="Picture 1">
            <a:extLst>
              <a:ext uri="{FF2B5EF4-FFF2-40B4-BE49-F238E27FC236}">
                <a16:creationId xmlns:a16="http://schemas.microsoft.com/office/drawing/2014/main" id="{6938285A-BCA2-245E-83E1-0C596AB60D08}"/>
              </a:ext>
            </a:extLst>
          </p:cNvPr>
          <p:cNvPicPr>
            <a:picLocks noChangeAspect="1"/>
          </p:cNvPicPr>
          <p:nvPr/>
        </p:nvPicPr>
        <p:blipFill>
          <a:blip r:embed="rId3"/>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792232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3AF39-4968-9F5B-E094-3E4C4AEF4C37}"/>
              </a:ext>
            </a:extLst>
          </p:cNvPr>
          <p:cNvSpPr txBox="1"/>
          <p:nvPr/>
        </p:nvSpPr>
        <p:spPr>
          <a:xfrm>
            <a:off x="586914" y="555754"/>
            <a:ext cx="11147885" cy="5940088"/>
          </a:xfrm>
          <a:prstGeom prst="rect">
            <a:avLst/>
          </a:prstGeom>
          <a:noFill/>
        </p:spPr>
        <p:txBody>
          <a:bodyPr wrap="square" rtlCol="0">
            <a:spAutoFit/>
          </a:bodyPr>
          <a:lstStyle/>
          <a:p>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Conditions for chemical equilibrium involving gaseous phase</a:t>
            </a:r>
          </a:p>
          <a:p>
            <a:endParaRPr lang="en-IN" sz="2800" dirty="0"/>
          </a:p>
          <a:p>
            <a:r>
              <a:rPr lang="en-IN" sz="2800" dirty="0">
                <a:sym typeface="Symbol" panose="05050102010706020507" pitchFamily="18" charset="2"/>
              </a:rPr>
              <a:t></a:t>
            </a:r>
            <a:r>
              <a:rPr lang="en-IN" sz="2800" dirty="0"/>
              <a:t>Reversible reaction</a:t>
            </a:r>
          </a:p>
          <a:p>
            <a:r>
              <a:rPr lang="en-IN" sz="2800" dirty="0">
                <a:sym typeface="Symbol" panose="05050102010706020507" pitchFamily="18" charset="2"/>
              </a:rPr>
              <a:t></a:t>
            </a:r>
            <a:r>
              <a:rPr lang="en-IN" sz="2800" dirty="0"/>
              <a:t>Closed contained</a:t>
            </a:r>
          </a:p>
          <a:p>
            <a:r>
              <a:rPr lang="en-IN" sz="2800" dirty="0">
                <a:sym typeface="Symbol" panose="05050102010706020507" pitchFamily="18" charset="2"/>
              </a:rPr>
              <a:t></a:t>
            </a:r>
            <a:r>
              <a:rPr lang="en-IN" sz="2800" dirty="0"/>
              <a:t>All macroscopic properties such as</a:t>
            </a:r>
          </a:p>
          <a:p>
            <a:endParaRPr lang="en-IN" sz="2800" dirty="0"/>
          </a:p>
          <a:p>
            <a:endParaRPr lang="en-IN" sz="2800" dirty="0"/>
          </a:p>
          <a:p>
            <a:endParaRPr lang="en-IN" sz="2800" dirty="0"/>
          </a:p>
          <a:p>
            <a:endParaRPr lang="en-IN" sz="2800" dirty="0"/>
          </a:p>
          <a:p>
            <a:r>
              <a:rPr lang="en-IN" sz="2800" dirty="0"/>
              <a:t>					</a:t>
            </a:r>
          </a:p>
          <a:p>
            <a:r>
              <a:rPr lang="en-IN" sz="2800" dirty="0"/>
              <a:t>					</a:t>
            </a:r>
          </a:p>
          <a:p>
            <a:r>
              <a:rPr lang="en-IN" sz="2800" dirty="0"/>
              <a:t> of the system appears to be constant</a:t>
            </a:r>
          </a:p>
        </p:txBody>
      </p:sp>
      <p:sp>
        <p:nvSpPr>
          <p:cNvPr id="5" name="Rectangle 4">
            <a:extLst>
              <a:ext uri="{FF2B5EF4-FFF2-40B4-BE49-F238E27FC236}">
                <a16:creationId xmlns:a16="http://schemas.microsoft.com/office/drawing/2014/main" id="{16A2B4F6-2796-050F-9F8C-A14DC416DE6A}"/>
              </a:ext>
            </a:extLst>
          </p:cNvPr>
          <p:cNvSpPr/>
          <p:nvPr/>
        </p:nvSpPr>
        <p:spPr>
          <a:xfrm>
            <a:off x="1710905" y="3748177"/>
            <a:ext cx="2363638" cy="63835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N" sz="2800" dirty="0">
                <a:solidFill>
                  <a:schemeClr val="tx1"/>
                </a:solidFill>
              </a:rPr>
              <a:t>Pressure</a:t>
            </a:r>
          </a:p>
        </p:txBody>
      </p:sp>
      <p:sp>
        <p:nvSpPr>
          <p:cNvPr id="6" name="Rectangle 5">
            <a:extLst>
              <a:ext uri="{FF2B5EF4-FFF2-40B4-BE49-F238E27FC236}">
                <a16:creationId xmlns:a16="http://schemas.microsoft.com/office/drawing/2014/main" id="{3941679E-CFFD-9FDD-3C13-1A3B7D704510}"/>
              </a:ext>
            </a:extLst>
          </p:cNvPr>
          <p:cNvSpPr/>
          <p:nvPr/>
        </p:nvSpPr>
        <p:spPr>
          <a:xfrm>
            <a:off x="4914181" y="3748177"/>
            <a:ext cx="2363638" cy="63835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N" sz="2800" dirty="0">
                <a:solidFill>
                  <a:schemeClr val="tx1"/>
                </a:solidFill>
              </a:rPr>
              <a:t>Concentration</a:t>
            </a:r>
          </a:p>
        </p:txBody>
      </p:sp>
      <p:sp>
        <p:nvSpPr>
          <p:cNvPr id="7" name="Rectangle 6">
            <a:extLst>
              <a:ext uri="{FF2B5EF4-FFF2-40B4-BE49-F238E27FC236}">
                <a16:creationId xmlns:a16="http://schemas.microsoft.com/office/drawing/2014/main" id="{20ED364B-C564-61A3-1510-9DFDB7D95063}"/>
              </a:ext>
            </a:extLst>
          </p:cNvPr>
          <p:cNvSpPr/>
          <p:nvPr/>
        </p:nvSpPr>
        <p:spPr>
          <a:xfrm>
            <a:off x="1710905" y="4817853"/>
            <a:ext cx="2363638" cy="63835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N" sz="2800" dirty="0">
                <a:solidFill>
                  <a:schemeClr val="tx1"/>
                </a:solidFill>
              </a:rPr>
              <a:t>Density</a:t>
            </a:r>
          </a:p>
        </p:txBody>
      </p:sp>
      <p:sp>
        <p:nvSpPr>
          <p:cNvPr id="8" name="Rectangle 7">
            <a:extLst>
              <a:ext uri="{FF2B5EF4-FFF2-40B4-BE49-F238E27FC236}">
                <a16:creationId xmlns:a16="http://schemas.microsoft.com/office/drawing/2014/main" id="{70DF030C-D38B-8A25-33E2-E21E05EB4361}"/>
              </a:ext>
            </a:extLst>
          </p:cNvPr>
          <p:cNvSpPr/>
          <p:nvPr/>
        </p:nvSpPr>
        <p:spPr>
          <a:xfrm>
            <a:off x="4914181" y="4817853"/>
            <a:ext cx="2363638" cy="63835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N" sz="2800" dirty="0">
                <a:solidFill>
                  <a:schemeClr val="tx1"/>
                </a:solidFill>
              </a:rPr>
              <a:t>Colour</a:t>
            </a:r>
          </a:p>
        </p:txBody>
      </p:sp>
      <p:pic>
        <p:nvPicPr>
          <p:cNvPr id="2" name="Picture 1">
            <a:extLst>
              <a:ext uri="{FF2B5EF4-FFF2-40B4-BE49-F238E27FC236}">
                <a16:creationId xmlns:a16="http://schemas.microsoft.com/office/drawing/2014/main" id="{3AAE3DD8-5691-957C-B438-57B39A77FF2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777189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FB4D56-4E8C-5713-5769-77352E3E9B94}"/>
              </a:ext>
            </a:extLst>
          </p:cNvPr>
          <p:cNvSpPr txBox="1"/>
          <p:nvPr/>
        </p:nvSpPr>
        <p:spPr>
          <a:xfrm>
            <a:off x="661358" y="793950"/>
            <a:ext cx="10582375" cy="4955203"/>
          </a:xfrm>
          <a:prstGeom prst="rect">
            <a:avLst/>
          </a:prstGeom>
          <a:noFill/>
        </p:spPr>
        <p:txBody>
          <a:bodyPr wrap="square" rtlCol="0">
            <a:spAutoFit/>
          </a:bodyPr>
          <a:lstStyle/>
          <a:p>
            <a:r>
              <a:rPr lang="en-IN" sz="3600"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Characteristics of chemical equilibrium</a:t>
            </a:r>
          </a:p>
          <a:p>
            <a:endParaRPr lang="en-IN" sz="2800" dirty="0"/>
          </a:p>
          <a:p>
            <a:r>
              <a:rPr lang="en-IN" sz="2800" dirty="0"/>
              <a:t>1. 	Equilibrium is Dynamic in nature</a:t>
            </a:r>
          </a:p>
          <a:p>
            <a:r>
              <a:rPr lang="en-IN" sz="2800" dirty="0"/>
              <a:t>2. 	Equilibrium involving gases is established in a closed system</a:t>
            </a:r>
          </a:p>
          <a:p>
            <a:r>
              <a:rPr lang="en-IN" sz="2800" dirty="0"/>
              <a:t>3. 	Rate of forward reaction: Rate of backward reaction</a:t>
            </a:r>
          </a:p>
          <a:p>
            <a:r>
              <a:rPr lang="en-IN" sz="2800" dirty="0"/>
              <a:t>4. 	Equilibrium state is unaffected by catalyst, but affect the speed of 	reaction</a:t>
            </a:r>
          </a:p>
          <a:p>
            <a:r>
              <a:rPr lang="en-IN" sz="2800" dirty="0"/>
              <a:t>5. 	System moves towards equilibrium state spontaneously</a:t>
            </a:r>
          </a:p>
          <a:p>
            <a:r>
              <a:rPr lang="en-IN" sz="2800" dirty="0"/>
              <a:t>6. 	At equilibrium [R] = constant, [P] = constant</a:t>
            </a:r>
          </a:p>
          <a:p>
            <a:r>
              <a:rPr lang="en-IN" sz="2800" dirty="0"/>
              <a:t>7. 	Equilibrium can be achieved from both direction</a:t>
            </a:r>
          </a:p>
          <a:p>
            <a:r>
              <a:rPr lang="en-IN" sz="2800" dirty="0"/>
              <a:t>8. 	At equilibrium free energy change </a:t>
            </a:r>
            <a:r>
              <a:rPr lang="en-IN" sz="2800" dirty="0">
                <a:sym typeface="Symbol" panose="05050102010706020507" pitchFamily="18" charset="2"/>
              </a:rPr>
              <a:t>G = 0</a:t>
            </a:r>
            <a:endParaRPr lang="en-IN" sz="2800" dirty="0"/>
          </a:p>
        </p:txBody>
      </p:sp>
      <p:pic>
        <p:nvPicPr>
          <p:cNvPr id="2" name="Picture 1">
            <a:extLst>
              <a:ext uri="{FF2B5EF4-FFF2-40B4-BE49-F238E27FC236}">
                <a16:creationId xmlns:a16="http://schemas.microsoft.com/office/drawing/2014/main" id="{B155FC18-4016-3040-181A-F0554A3AC4A4}"/>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302045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7FED5B6-0E70-335B-CF8D-0331755B75E1}"/>
              </a:ext>
            </a:extLst>
          </p:cNvPr>
          <p:cNvSpPr txBox="1"/>
          <p:nvPr/>
        </p:nvSpPr>
        <p:spPr>
          <a:xfrm>
            <a:off x="678611" y="520511"/>
            <a:ext cx="10834778" cy="5816977"/>
          </a:xfrm>
          <a:prstGeom prst="rect">
            <a:avLst/>
          </a:prstGeom>
          <a:noFill/>
        </p:spPr>
        <p:txBody>
          <a:bodyPr wrap="square" rtlCol="0">
            <a:spAutoFit/>
          </a:bodyPr>
          <a:lstStyle/>
          <a:p>
            <a:r>
              <a:rPr lang="en-IN" sz="3600" b="1" dirty="0">
                <a:ln w="12700">
                  <a:solidFill>
                    <a:srgbClr val="92D050"/>
                  </a:solidFill>
                  <a:prstDash val="solid"/>
                </a:ln>
                <a:solidFill>
                  <a:srgbClr val="00B050"/>
                </a:solidFill>
                <a:effectLst>
                  <a:outerShdw dist="38100" dir="2640000" algn="bl" rotWithShape="0">
                    <a:schemeClr val="accent1"/>
                  </a:outerShdw>
                </a:effectLst>
                <a:latin typeface="Tahoma" panose="020B0604030504040204" pitchFamily="34" charset="0"/>
                <a:ea typeface="Tahoma" panose="020B0604030504040204" pitchFamily="34" charset="0"/>
                <a:cs typeface="Tahoma" panose="020B0604030504040204" pitchFamily="34" charset="0"/>
              </a:rPr>
              <a:t>Law of Mass Action</a:t>
            </a:r>
          </a:p>
          <a:p>
            <a:endParaRPr lang="en-IN" sz="2800" dirty="0"/>
          </a:p>
          <a:p>
            <a:r>
              <a:rPr lang="en-IN" sz="2800" dirty="0"/>
              <a:t>Proposed by Guldberg and </a:t>
            </a:r>
            <a:r>
              <a:rPr lang="en-IN" sz="2800" dirty="0" err="1"/>
              <a:t>Waage</a:t>
            </a:r>
            <a:endParaRPr lang="en-IN" sz="2800" dirty="0"/>
          </a:p>
          <a:p>
            <a:endParaRPr lang="en-IN" sz="2800" dirty="0"/>
          </a:p>
          <a:p>
            <a:r>
              <a:rPr lang="en-IN" sz="2800" dirty="0"/>
              <a:t>At a particular temperature</a:t>
            </a:r>
          </a:p>
          <a:p>
            <a:r>
              <a:rPr lang="en-IN" sz="2800" dirty="0">
                <a:sym typeface="Symbol" panose="05050102010706020507" pitchFamily="18" charset="2"/>
              </a:rPr>
              <a:t> Rate of chemical reaction is proportional to the product of active masses of reactants raised to the powers of their stoichiometric coefficients.</a:t>
            </a:r>
          </a:p>
          <a:p>
            <a:endParaRPr lang="en-IN" sz="2800" dirty="0"/>
          </a:p>
          <a:p>
            <a:r>
              <a:rPr lang="en-IN" sz="2800" dirty="0"/>
              <a:t>Active mass 	</a:t>
            </a:r>
            <a:r>
              <a:rPr lang="en-IN" sz="2800" dirty="0">
                <a:sym typeface="Symbol" panose="05050102010706020507" pitchFamily="18" charset="2"/>
              </a:rPr>
              <a:t> Effective amount of reacting species taking part in 								reaction and taken in terms of molarity and 	partial 							pressures.</a:t>
            </a:r>
          </a:p>
          <a:p>
            <a:r>
              <a:rPr lang="en-IN" sz="2800" dirty="0">
                <a:sym typeface="Symbol" panose="05050102010706020507" pitchFamily="18" charset="2"/>
              </a:rPr>
              <a:t>				 For pure liquids &amp; solids 				Active mass = 1</a:t>
            </a:r>
            <a:endParaRPr lang="en-IN" sz="2800" dirty="0"/>
          </a:p>
        </p:txBody>
      </p:sp>
      <p:pic>
        <p:nvPicPr>
          <p:cNvPr id="2" name="Picture 1">
            <a:extLst>
              <a:ext uri="{FF2B5EF4-FFF2-40B4-BE49-F238E27FC236}">
                <a16:creationId xmlns:a16="http://schemas.microsoft.com/office/drawing/2014/main" id="{367234D0-6E53-ED4B-8103-A537FBD2F5C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038823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68C60C-2FAB-E05D-A1AC-DB0B4BBE9965}"/>
              </a:ext>
            </a:extLst>
          </p:cNvPr>
          <p:cNvSpPr txBox="1"/>
          <p:nvPr/>
        </p:nvSpPr>
        <p:spPr>
          <a:xfrm>
            <a:off x="713117" y="845389"/>
            <a:ext cx="10765766" cy="1815882"/>
          </a:xfrm>
          <a:prstGeom prst="rect">
            <a:avLst/>
          </a:prstGeom>
          <a:noFill/>
        </p:spPr>
        <p:txBody>
          <a:bodyPr wrap="square" rtlCol="0">
            <a:spAutoFit/>
          </a:bodyPr>
          <a:lstStyle/>
          <a:p>
            <a:r>
              <a:rPr lang="en-IN" sz="2800" dirty="0"/>
              <a:t>[Solid] or [Liquid] 	= Moles / Volume</a:t>
            </a:r>
          </a:p>
          <a:p>
            <a:r>
              <a:rPr lang="en-IN" sz="2800" dirty="0"/>
              <a:t>						= Mass / (molar mass x volume)</a:t>
            </a:r>
          </a:p>
          <a:p>
            <a:r>
              <a:rPr lang="en-IN" sz="2800" dirty="0"/>
              <a:t>						= Density / molar mass </a:t>
            </a:r>
          </a:p>
          <a:p>
            <a:r>
              <a:rPr lang="en-IN" sz="2800" dirty="0"/>
              <a:t>						= constant</a:t>
            </a:r>
          </a:p>
        </p:txBody>
      </p:sp>
      <p:pic>
        <p:nvPicPr>
          <p:cNvPr id="2" name="Picture 1">
            <a:extLst>
              <a:ext uri="{FF2B5EF4-FFF2-40B4-BE49-F238E27FC236}">
                <a16:creationId xmlns:a16="http://schemas.microsoft.com/office/drawing/2014/main" id="{649DD6CD-5386-5DEC-C6F9-A763ECB45D05}"/>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4274679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35D7B2-166A-756E-288A-0337B33C2105}"/>
              </a:ext>
            </a:extLst>
          </p:cNvPr>
          <p:cNvSpPr txBox="1"/>
          <p:nvPr/>
        </p:nvSpPr>
        <p:spPr>
          <a:xfrm>
            <a:off x="516946" y="520511"/>
            <a:ext cx="10852030" cy="5940088"/>
          </a:xfrm>
          <a:prstGeom prst="rect">
            <a:avLst/>
          </a:prstGeom>
          <a:noFill/>
        </p:spPr>
        <p:txBody>
          <a:bodyPr wrap="square" rtlCol="0">
            <a:spAutoFit/>
          </a:bodyPr>
          <a:lstStyle/>
          <a:p>
            <a:r>
              <a:rPr lang="en-IN" sz="3600" b="1" dirty="0">
                <a:ln w="13462">
                  <a:solidFill>
                    <a:srgbClr val="92D050"/>
                  </a:solidFill>
                  <a:prstDash val="solid"/>
                </a:ln>
                <a:solidFill>
                  <a:srgbClr val="00B050"/>
                </a:solidFill>
                <a:effectLst>
                  <a:outerShdw dist="38100" dir="2700000" algn="bl" rotWithShape="0">
                    <a:schemeClr val="accent5"/>
                  </a:outerShdw>
                </a:effectLst>
                <a:latin typeface="Tahoma" panose="020B0604030504040204" pitchFamily="34" charset="0"/>
                <a:ea typeface="Tahoma" panose="020B0604030504040204" pitchFamily="34" charset="0"/>
                <a:cs typeface="Tahoma" panose="020B0604030504040204" pitchFamily="34" charset="0"/>
              </a:rPr>
              <a:t>Mathematical Expression for law of mass action</a:t>
            </a:r>
            <a:endParaRPr lang="en-IN" sz="2800" dirty="0"/>
          </a:p>
          <a:p>
            <a:r>
              <a:rPr lang="en-IN" sz="2800" dirty="0"/>
              <a:t>For a reaction	</a:t>
            </a:r>
            <a:r>
              <a:rPr lang="en-IN" sz="2800" dirty="0" err="1"/>
              <a:t>aA</a:t>
            </a:r>
            <a:r>
              <a:rPr lang="en-IN" sz="2800" dirty="0"/>
              <a:t> + </a:t>
            </a:r>
            <a:r>
              <a:rPr lang="en-IN" sz="2800" dirty="0" err="1"/>
              <a:t>bB</a:t>
            </a:r>
            <a:r>
              <a:rPr lang="en-IN" sz="2800" dirty="0"/>
              <a:t> </a:t>
            </a:r>
            <a:r>
              <a:rPr lang="en-IN" sz="2800" dirty="0">
                <a:sym typeface="Symbol" panose="05050102010706020507" pitchFamily="18" charset="2"/>
              </a:rPr>
              <a:t> </a:t>
            </a:r>
            <a:r>
              <a:rPr lang="en-IN" sz="2800" dirty="0" err="1">
                <a:sym typeface="Symbol" panose="05050102010706020507" pitchFamily="18" charset="2"/>
              </a:rPr>
              <a:t>cC</a:t>
            </a:r>
            <a:r>
              <a:rPr lang="en-IN" sz="2800" dirty="0">
                <a:sym typeface="Symbol" panose="05050102010706020507" pitchFamily="18" charset="2"/>
              </a:rPr>
              <a:t> + </a:t>
            </a:r>
            <a:r>
              <a:rPr lang="en-IN" sz="2800" dirty="0" err="1">
                <a:sym typeface="Symbol" panose="05050102010706020507" pitchFamily="18" charset="2"/>
              </a:rPr>
              <a:t>dD</a:t>
            </a:r>
            <a:endParaRPr lang="en-IN" sz="2800" dirty="0">
              <a:sym typeface="Symbol" panose="05050102010706020507" pitchFamily="18" charset="2"/>
            </a:endParaRPr>
          </a:p>
          <a:p>
            <a:r>
              <a:rPr lang="en-IN" sz="2800" dirty="0">
                <a:sym typeface="Symbol" panose="05050102010706020507" pitchFamily="18" charset="2"/>
              </a:rPr>
              <a:t>Rate of reaction (r)  [A]</a:t>
            </a:r>
            <a:r>
              <a:rPr lang="en-IN" sz="2800" baseline="30000" dirty="0">
                <a:sym typeface="Symbol" panose="05050102010706020507" pitchFamily="18" charset="2"/>
              </a:rPr>
              <a:t>a</a:t>
            </a:r>
            <a:r>
              <a:rPr lang="en-IN" sz="2800" dirty="0">
                <a:sym typeface="Symbol" panose="05050102010706020507" pitchFamily="18" charset="2"/>
              </a:rPr>
              <a:t> [B]</a:t>
            </a:r>
            <a:r>
              <a:rPr lang="en-IN" sz="2800" baseline="30000" dirty="0">
                <a:sym typeface="Symbol" panose="05050102010706020507" pitchFamily="18" charset="2"/>
              </a:rPr>
              <a:t>b</a:t>
            </a:r>
            <a:endParaRPr lang="en-IN" sz="2800" dirty="0">
              <a:sym typeface="Symbol" panose="05050102010706020507" pitchFamily="18" charset="2"/>
            </a:endParaRPr>
          </a:p>
          <a:p>
            <a:r>
              <a:rPr lang="en-IN" sz="2800" dirty="0">
                <a:sym typeface="Symbol" panose="05050102010706020507" pitchFamily="18" charset="2"/>
              </a:rPr>
              <a:t>			    r = K [A]</a:t>
            </a:r>
            <a:r>
              <a:rPr lang="en-IN" sz="2800" baseline="30000" dirty="0">
                <a:sym typeface="Symbol" panose="05050102010706020507" pitchFamily="18" charset="2"/>
              </a:rPr>
              <a:t>a</a:t>
            </a:r>
            <a:r>
              <a:rPr lang="en-IN" sz="2800" dirty="0">
                <a:sym typeface="Symbol" panose="05050102010706020507" pitchFamily="18" charset="2"/>
              </a:rPr>
              <a:t> [B]</a:t>
            </a:r>
            <a:r>
              <a:rPr lang="en-IN" sz="2800" baseline="30000" dirty="0">
                <a:sym typeface="Symbol" panose="05050102010706020507" pitchFamily="18" charset="2"/>
              </a:rPr>
              <a:t>b</a:t>
            </a:r>
            <a:endParaRPr lang="en-IN" sz="2800" dirty="0">
              <a:sym typeface="Symbol" panose="05050102010706020507" pitchFamily="18" charset="2"/>
            </a:endParaRPr>
          </a:p>
          <a:p>
            <a:r>
              <a:rPr lang="en-IN" sz="2800" dirty="0"/>
              <a:t>			    K = rate constant</a:t>
            </a:r>
          </a:p>
          <a:p>
            <a:r>
              <a:rPr lang="en-IN" sz="2800" dirty="0"/>
              <a:t>			    [A], [B] – molar concentrations</a:t>
            </a:r>
          </a:p>
          <a:p>
            <a:r>
              <a:rPr lang="en-IN" sz="2800" dirty="0"/>
              <a:t>or</a:t>
            </a:r>
          </a:p>
          <a:p>
            <a:r>
              <a:rPr lang="en-IN" sz="2800" dirty="0"/>
              <a:t>Rate of forward reaction = rate of backward reactions</a:t>
            </a:r>
          </a:p>
          <a:p>
            <a:r>
              <a:rPr lang="en-IN" sz="2800" dirty="0"/>
              <a:t>	</a:t>
            </a:r>
            <a:r>
              <a:rPr lang="en-IN" sz="2800" dirty="0" err="1"/>
              <a:t>Kf</a:t>
            </a:r>
            <a:r>
              <a:rPr lang="en-IN" sz="2800" dirty="0"/>
              <a:t> [A]</a:t>
            </a:r>
            <a:r>
              <a:rPr lang="en-IN" sz="2800" baseline="30000" dirty="0"/>
              <a:t>a</a:t>
            </a:r>
            <a:r>
              <a:rPr lang="en-IN" sz="2800" dirty="0"/>
              <a:t>[B]</a:t>
            </a:r>
            <a:r>
              <a:rPr lang="en-IN" sz="2800" baseline="30000" dirty="0"/>
              <a:t>b</a:t>
            </a:r>
            <a:r>
              <a:rPr lang="en-IN" sz="2800" dirty="0"/>
              <a:t> = </a:t>
            </a:r>
            <a:r>
              <a:rPr lang="en-IN" sz="2800" dirty="0" err="1"/>
              <a:t>Kb</a:t>
            </a:r>
            <a:r>
              <a:rPr lang="en-IN" sz="2800" dirty="0"/>
              <a:t> [C]</a:t>
            </a:r>
            <a:r>
              <a:rPr lang="en-IN" sz="2800" baseline="30000" dirty="0"/>
              <a:t>c</a:t>
            </a:r>
            <a:r>
              <a:rPr lang="en-IN" sz="2800" dirty="0"/>
              <a:t> [D]</a:t>
            </a:r>
            <a:r>
              <a:rPr lang="en-IN" sz="2800" baseline="30000" dirty="0"/>
              <a:t>d</a:t>
            </a:r>
            <a:endParaRPr lang="en-IN" sz="2800" dirty="0"/>
          </a:p>
          <a:p>
            <a:r>
              <a:rPr lang="en-IN" sz="2800" dirty="0"/>
              <a:t>	</a:t>
            </a:r>
            <a:r>
              <a:rPr lang="en-IN" sz="2800" dirty="0" err="1"/>
              <a:t>K</a:t>
            </a:r>
            <a:r>
              <a:rPr lang="en-IN" sz="2800" baseline="-25000" dirty="0" err="1"/>
              <a:t>f</a:t>
            </a:r>
            <a:r>
              <a:rPr lang="en-IN" sz="2800" dirty="0"/>
              <a:t> = rate of constant for forward reaction</a:t>
            </a:r>
          </a:p>
          <a:p>
            <a:r>
              <a:rPr lang="en-IN" sz="2800" dirty="0"/>
              <a:t>	</a:t>
            </a:r>
            <a:r>
              <a:rPr lang="en-IN" sz="2800" dirty="0" err="1"/>
              <a:t>K</a:t>
            </a:r>
            <a:r>
              <a:rPr lang="en-IN" sz="2800" baseline="-25000" dirty="0" err="1"/>
              <a:t>b</a:t>
            </a:r>
            <a:r>
              <a:rPr lang="en-IN" sz="2800" dirty="0"/>
              <a:t> = rate of constant for backward reaction</a:t>
            </a:r>
          </a:p>
          <a:p>
            <a:r>
              <a:rPr lang="en-IN" sz="2800" dirty="0"/>
              <a:t>Now  </a:t>
            </a:r>
            <a:r>
              <a:rPr lang="en-IN" sz="2800" dirty="0" err="1"/>
              <a:t>K</a:t>
            </a:r>
            <a:r>
              <a:rPr lang="en-IN" sz="2800" baseline="-25000" dirty="0" err="1"/>
              <a:t>f</a:t>
            </a:r>
            <a:r>
              <a:rPr lang="en-IN" sz="2800" dirty="0"/>
              <a:t>/</a:t>
            </a:r>
            <a:r>
              <a:rPr lang="en-IN" sz="2800" dirty="0" err="1"/>
              <a:t>K</a:t>
            </a:r>
            <a:r>
              <a:rPr lang="en-IN" sz="2800" baseline="-25000" dirty="0" err="1"/>
              <a:t>b</a:t>
            </a:r>
            <a:r>
              <a:rPr lang="en-IN" sz="2800" dirty="0"/>
              <a:t> = [C]</a:t>
            </a:r>
            <a:r>
              <a:rPr lang="en-IN" sz="2800" baseline="30000" dirty="0"/>
              <a:t>c</a:t>
            </a:r>
            <a:r>
              <a:rPr lang="en-IN" sz="2800" dirty="0"/>
              <a:t>[D]</a:t>
            </a:r>
            <a:r>
              <a:rPr lang="en-IN" sz="2800" baseline="30000" dirty="0"/>
              <a:t>d</a:t>
            </a:r>
            <a:r>
              <a:rPr lang="en-IN" sz="2800" dirty="0"/>
              <a:t>/[A]</a:t>
            </a:r>
            <a:r>
              <a:rPr lang="en-IN" sz="2800" baseline="30000" dirty="0"/>
              <a:t>a</a:t>
            </a:r>
            <a:r>
              <a:rPr lang="en-IN" sz="2800" dirty="0"/>
              <a:t>[B]</a:t>
            </a:r>
            <a:r>
              <a:rPr lang="en-IN" sz="2800" baseline="30000" dirty="0"/>
              <a:t>b</a:t>
            </a:r>
            <a:r>
              <a:rPr lang="en-IN" sz="2800" dirty="0"/>
              <a:t> = K</a:t>
            </a:r>
            <a:r>
              <a:rPr lang="en-IN" sz="2800" baseline="-25000" dirty="0"/>
              <a:t>c</a:t>
            </a:r>
            <a:r>
              <a:rPr lang="en-IN" sz="2800" dirty="0"/>
              <a:t> (equilibrium constant)</a:t>
            </a:r>
          </a:p>
        </p:txBody>
      </p:sp>
      <p:pic>
        <p:nvPicPr>
          <p:cNvPr id="2" name="Picture 1">
            <a:extLst>
              <a:ext uri="{FF2B5EF4-FFF2-40B4-BE49-F238E27FC236}">
                <a16:creationId xmlns:a16="http://schemas.microsoft.com/office/drawing/2014/main" id="{D5D8E877-902A-4CA0-DF73-A70F2A7EB06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86290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F4874E-CB21-1FED-6319-C99AB21B7DEE}"/>
              </a:ext>
            </a:extLst>
          </p:cNvPr>
          <p:cNvSpPr txBox="1"/>
          <p:nvPr/>
        </p:nvSpPr>
        <p:spPr>
          <a:xfrm>
            <a:off x="1997495" y="1119819"/>
            <a:ext cx="7919049" cy="4093428"/>
          </a:xfrm>
          <a:prstGeom prst="rect">
            <a:avLst/>
          </a:prstGeom>
          <a:noFill/>
        </p:spPr>
        <p:txBody>
          <a:bodyPr wrap="square" rtlCol="0">
            <a:spAutoFit/>
          </a:bodyPr>
          <a:lstStyle/>
          <a:p>
            <a:r>
              <a:rPr lang="en-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Equilibrium constant (K</a:t>
            </a:r>
            <a:r>
              <a:rPr lang="en-IN" sz="3600" b="1" baseline="-250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eq</a:t>
            </a:r>
            <a:r>
              <a:rPr lang="en-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a:t>
            </a:r>
          </a:p>
          <a:p>
            <a:endParaRPr lang="en-IN" sz="2800" dirty="0"/>
          </a:p>
          <a:p>
            <a:r>
              <a:rPr lang="en-IN" sz="2800" dirty="0"/>
              <a:t>			K</a:t>
            </a:r>
            <a:r>
              <a:rPr lang="en-IN" sz="2800" baseline="-25000" dirty="0"/>
              <a:t>c</a:t>
            </a:r>
            <a:r>
              <a:rPr lang="en-IN" sz="2800" dirty="0"/>
              <a:t> – K</a:t>
            </a:r>
            <a:r>
              <a:rPr lang="en-IN" sz="2800" baseline="-25000" dirty="0"/>
              <a:t>eq</a:t>
            </a:r>
            <a:r>
              <a:rPr lang="en-IN" sz="2800" dirty="0"/>
              <a:t> in terms of concentration</a:t>
            </a:r>
          </a:p>
          <a:p>
            <a:endParaRPr lang="en-IN" sz="2800" dirty="0"/>
          </a:p>
          <a:p>
            <a:r>
              <a:rPr lang="en-IN" sz="2800" dirty="0"/>
              <a:t>K</a:t>
            </a:r>
            <a:r>
              <a:rPr lang="en-IN" sz="2800" baseline="-25000" dirty="0"/>
              <a:t>eq</a:t>
            </a:r>
            <a:r>
              <a:rPr lang="en-IN" sz="2800" dirty="0"/>
              <a:t>  </a:t>
            </a:r>
          </a:p>
          <a:p>
            <a:endParaRPr lang="en-IN" sz="2800" dirty="0"/>
          </a:p>
          <a:p>
            <a:r>
              <a:rPr lang="en-IN" sz="2800" dirty="0"/>
              <a:t>			</a:t>
            </a:r>
            <a:r>
              <a:rPr lang="en-IN" sz="2800" dirty="0" err="1"/>
              <a:t>K</a:t>
            </a:r>
            <a:r>
              <a:rPr lang="en-IN" sz="2800" baseline="-25000" dirty="0" err="1"/>
              <a:t>p</a:t>
            </a:r>
            <a:r>
              <a:rPr lang="en-IN" sz="2800" dirty="0"/>
              <a:t> – K</a:t>
            </a:r>
            <a:r>
              <a:rPr lang="en-IN" sz="2800" baseline="-25000" dirty="0"/>
              <a:t>eq</a:t>
            </a:r>
            <a:r>
              <a:rPr lang="en-IN" sz="2800" dirty="0"/>
              <a:t> in term of partial pressure of gases</a:t>
            </a:r>
          </a:p>
          <a:p>
            <a:endParaRPr lang="en-IN" sz="2800" dirty="0"/>
          </a:p>
          <a:p>
            <a:r>
              <a:rPr lang="en-IN" sz="2800" dirty="0"/>
              <a:t>Note: K</a:t>
            </a:r>
            <a:r>
              <a:rPr lang="en-IN" sz="2800" baseline="-25000" dirty="0"/>
              <a:t>c</a:t>
            </a:r>
            <a:r>
              <a:rPr lang="en-IN" sz="2800" dirty="0"/>
              <a:t> &amp; </a:t>
            </a:r>
            <a:r>
              <a:rPr lang="en-IN" sz="2800" dirty="0" err="1"/>
              <a:t>K</a:t>
            </a:r>
            <a:r>
              <a:rPr lang="en-IN" sz="2800" baseline="-25000" dirty="0" err="1"/>
              <a:t>p</a:t>
            </a:r>
            <a:r>
              <a:rPr lang="en-IN" sz="2800" dirty="0"/>
              <a:t> varies only with temperature</a:t>
            </a:r>
          </a:p>
        </p:txBody>
      </p:sp>
      <p:cxnSp>
        <p:nvCxnSpPr>
          <p:cNvPr id="3" name="Straight Connector 2">
            <a:extLst>
              <a:ext uri="{FF2B5EF4-FFF2-40B4-BE49-F238E27FC236}">
                <a16:creationId xmlns:a16="http://schemas.microsoft.com/office/drawing/2014/main" id="{E22E8307-54DA-354B-A84E-40F97AB69BF0}"/>
              </a:ext>
            </a:extLst>
          </p:cNvPr>
          <p:cNvCxnSpPr/>
          <p:nvPr/>
        </p:nvCxnSpPr>
        <p:spPr>
          <a:xfrm flipV="1">
            <a:off x="2523067" y="2506134"/>
            <a:ext cx="897466" cy="651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933AAF7-5E61-B4E9-68BF-F3EDB5615549}"/>
              </a:ext>
            </a:extLst>
          </p:cNvPr>
          <p:cNvCxnSpPr/>
          <p:nvPr/>
        </p:nvCxnSpPr>
        <p:spPr>
          <a:xfrm>
            <a:off x="2556933" y="3420534"/>
            <a:ext cx="863600" cy="677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C227886-3141-94DF-EC20-320C173CB0B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628243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811575-37CC-BB65-3773-70C6F6F88064}"/>
              </a:ext>
            </a:extLst>
          </p:cNvPr>
          <p:cNvSpPr txBox="1"/>
          <p:nvPr/>
        </p:nvSpPr>
        <p:spPr>
          <a:xfrm>
            <a:off x="621102" y="569342"/>
            <a:ext cx="10765766" cy="5693866"/>
          </a:xfrm>
          <a:prstGeom prst="rect">
            <a:avLst/>
          </a:prstGeom>
          <a:noFill/>
        </p:spPr>
        <p:txBody>
          <a:bodyPr wrap="square" rtlCol="0">
            <a:spAutoFit/>
          </a:bodyPr>
          <a:lstStyle/>
          <a:p>
            <a:r>
              <a:rPr lang="en-IN" sz="2800" dirty="0"/>
              <a:t>K</a:t>
            </a:r>
            <a:r>
              <a:rPr lang="en-IN" sz="2800" baseline="-25000" dirty="0"/>
              <a:t>c</a:t>
            </a:r>
            <a:r>
              <a:rPr lang="en-IN" sz="2800" dirty="0"/>
              <a:t> – equilibrium constant when active masses are expressed in terms of concentrations</a:t>
            </a:r>
          </a:p>
          <a:p>
            <a:endParaRPr lang="en-IN" sz="2800" dirty="0"/>
          </a:p>
          <a:p>
            <a:r>
              <a:rPr lang="en-IN" sz="2800" dirty="0" err="1"/>
              <a:t>Eg</a:t>
            </a:r>
            <a:r>
              <a:rPr lang="en-IN" sz="2800" dirty="0"/>
              <a:t>: N</a:t>
            </a:r>
            <a:r>
              <a:rPr lang="en-IN" sz="2800" baseline="-25000" dirty="0"/>
              <a:t>2</a:t>
            </a:r>
            <a:r>
              <a:rPr lang="en-IN" sz="2800" dirty="0"/>
              <a:t> + 3H</a:t>
            </a:r>
            <a:r>
              <a:rPr lang="en-IN" sz="2800" baseline="-25000" dirty="0"/>
              <a:t>2</a:t>
            </a:r>
            <a:r>
              <a:rPr lang="en-IN" sz="2800" dirty="0"/>
              <a:t> </a:t>
            </a:r>
            <a:r>
              <a:rPr lang="en-IN" sz="2800" dirty="0">
                <a:sym typeface="Symbol" panose="05050102010706020507" pitchFamily="18" charset="2"/>
              </a:rPr>
              <a:t> 2NH</a:t>
            </a:r>
            <a:r>
              <a:rPr lang="en-IN" sz="2800" baseline="-25000" dirty="0">
                <a:sym typeface="Symbol" panose="05050102010706020507" pitchFamily="18" charset="2"/>
              </a:rPr>
              <a:t>3</a:t>
            </a:r>
            <a:endParaRPr lang="en-IN" sz="2800" dirty="0">
              <a:sym typeface="Symbol" panose="05050102010706020507" pitchFamily="18" charset="2"/>
            </a:endParaRPr>
          </a:p>
          <a:p>
            <a:r>
              <a:rPr lang="en-IN" sz="2800" dirty="0">
                <a:sym typeface="Symbol" panose="05050102010706020507" pitchFamily="18" charset="2"/>
              </a:rPr>
              <a:t>       (g)   (g)          (g)</a:t>
            </a:r>
          </a:p>
          <a:p>
            <a:endParaRPr lang="en-IN" sz="2800" dirty="0">
              <a:sym typeface="Symbol" panose="05050102010706020507" pitchFamily="18" charset="2"/>
            </a:endParaRPr>
          </a:p>
          <a:p>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 [NH</a:t>
            </a:r>
            <a:r>
              <a:rPr lang="en-IN" sz="2800" baseline="-25000" dirty="0">
                <a:sym typeface="Symbol" panose="05050102010706020507" pitchFamily="18" charset="2"/>
              </a:rPr>
              <a:t>3</a:t>
            </a:r>
            <a:r>
              <a:rPr lang="en-IN" sz="2800" dirty="0">
                <a:sym typeface="Symbol" panose="05050102010706020507" pitchFamily="18" charset="2"/>
              </a:rPr>
              <a:t>]</a:t>
            </a:r>
            <a:r>
              <a:rPr lang="en-IN" sz="2800" baseline="30000" dirty="0">
                <a:sym typeface="Symbol" panose="05050102010706020507" pitchFamily="18" charset="2"/>
              </a:rPr>
              <a:t>2</a:t>
            </a:r>
            <a:r>
              <a:rPr lang="en-IN" sz="2800" dirty="0">
                <a:sym typeface="Symbol" panose="05050102010706020507" pitchFamily="18" charset="2"/>
              </a:rPr>
              <a:t> / ([N</a:t>
            </a:r>
            <a:r>
              <a:rPr lang="en-IN" sz="2800" baseline="-25000" dirty="0">
                <a:sym typeface="Symbol" panose="05050102010706020507" pitchFamily="18" charset="2"/>
              </a:rPr>
              <a:t>2</a:t>
            </a:r>
            <a:r>
              <a:rPr lang="en-IN" sz="2800" dirty="0">
                <a:sym typeface="Symbol" panose="05050102010706020507" pitchFamily="18" charset="2"/>
              </a:rPr>
              <a:t>][H</a:t>
            </a:r>
            <a:r>
              <a:rPr lang="en-IN" sz="2800" baseline="-25000" dirty="0">
                <a:sym typeface="Symbol" panose="05050102010706020507" pitchFamily="18" charset="2"/>
              </a:rPr>
              <a:t>2</a:t>
            </a:r>
            <a:r>
              <a:rPr lang="en-IN" sz="2800" dirty="0">
                <a:sym typeface="Symbol" panose="05050102010706020507" pitchFamily="18" charset="2"/>
              </a:rPr>
              <a:t>]</a:t>
            </a:r>
            <a:r>
              <a:rPr lang="en-IN" sz="2800" baseline="30000" dirty="0">
                <a:sym typeface="Symbol" panose="05050102010706020507" pitchFamily="18" charset="2"/>
              </a:rPr>
              <a:t>3</a:t>
            </a:r>
            <a:r>
              <a:rPr lang="en-IN" sz="2800" dirty="0">
                <a:sym typeface="Symbol" panose="05050102010706020507" pitchFamily="18" charset="2"/>
              </a:rPr>
              <a:t>)</a:t>
            </a:r>
          </a:p>
          <a:p>
            <a:endParaRPr lang="en-IN" sz="2800" dirty="0">
              <a:sym typeface="Symbol" panose="05050102010706020507" pitchFamily="18" charset="2"/>
            </a:endParaRPr>
          </a:p>
          <a:p>
            <a:r>
              <a:rPr lang="en-IN" sz="2800" dirty="0" err="1">
                <a:sym typeface="Symbol" panose="05050102010706020507" pitchFamily="18" charset="2"/>
              </a:rPr>
              <a:t>Eg</a:t>
            </a:r>
            <a:r>
              <a:rPr lang="en-IN" sz="2800" dirty="0">
                <a:sym typeface="Symbol" panose="05050102010706020507" pitchFamily="18" charset="2"/>
              </a:rPr>
              <a:t>: CaCO</a:t>
            </a:r>
            <a:r>
              <a:rPr lang="en-IN" sz="2800" baseline="-25000" dirty="0">
                <a:sym typeface="Symbol" panose="05050102010706020507" pitchFamily="18" charset="2"/>
              </a:rPr>
              <a:t>3</a:t>
            </a:r>
            <a:r>
              <a:rPr lang="en-IN" sz="2800" dirty="0">
                <a:sym typeface="Symbol" panose="05050102010706020507" pitchFamily="18" charset="2"/>
              </a:rPr>
              <a:t>  </a:t>
            </a:r>
            <a:r>
              <a:rPr lang="en-IN" sz="2800" dirty="0" err="1">
                <a:sym typeface="Symbol" panose="05050102010706020507" pitchFamily="18" charset="2"/>
              </a:rPr>
              <a:t>CaO</a:t>
            </a:r>
            <a:r>
              <a:rPr lang="en-IN" sz="2800" dirty="0">
                <a:sym typeface="Symbol" panose="05050102010706020507" pitchFamily="18" charset="2"/>
              </a:rPr>
              <a:t> + CO</a:t>
            </a:r>
            <a:r>
              <a:rPr lang="en-IN" sz="2800" baseline="-25000" dirty="0">
                <a:sym typeface="Symbol" panose="05050102010706020507" pitchFamily="18" charset="2"/>
              </a:rPr>
              <a:t>2</a:t>
            </a:r>
            <a:endParaRPr lang="en-IN" sz="2800" dirty="0">
              <a:sym typeface="Symbol" panose="05050102010706020507" pitchFamily="18" charset="2"/>
            </a:endParaRPr>
          </a:p>
          <a:p>
            <a:r>
              <a:rPr lang="en-IN" sz="2800" dirty="0">
                <a:sym typeface="Symbol" panose="05050102010706020507" pitchFamily="18" charset="2"/>
              </a:rPr>
              <a:t>         (s)            (s)       (g)</a:t>
            </a:r>
          </a:p>
          <a:p>
            <a:endParaRPr lang="en-IN" sz="2800" dirty="0">
              <a:sym typeface="Symbol" panose="05050102010706020507" pitchFamily="18" charset="2"/>
            </a:endParaRPr>
          </a:p>
          <a:p>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 ([CO</a:t>
            </a:r>
            <a:r>
              <a:rPr lang="en-IN" sz="2800" baseline="-25000" dirty="0">
                <a:sym typeface="Symbol" panose="05050102010706020507" pitchFamily="18" charset="2"/>
              </a:rPr>
              <a:t>2</a:t>
            </a:r>
            <a:r>
              <a:rPr lang="en-IN" sz="2800" dirty="0">
                <a:sym typeface="Symbol" panose="05050102010706020507" pitchFamily="18" charset="2"/>
              </a:rPr>
              <a:t>][</a:t>
            </a:r>
            <a:r>
              <a:rPr lang="en-IN" sz="2800" dirty="0" err="1">
                <a:sym typeface="Symbol" panose="05050102010706020507" pitchFamily="18" charset="2"/>
              </a:rPr>
              <a:t>CaO</a:t>
            </a:r>
            <a:r>
              <a:rPr lang="en-IN" sz="2800" dirty="0">
                <a:sym typeface="Symbol" panose="05050102010706020507" pitchFamily="18" charset="2"/>
              </a:rPr>
              <a:t>]) / [CaCO</a:t>
            </a:r>
            <a:r>
              <a:rPr lang="en-IN" sz="2800" baseline="-25000" dirty="0">
                <a:sym typeface="Symbol" panose="05050102010706020507" pitchFamily="18" charset="2"/>
              </a:rPr>
              <a:t>3</a:t>
            </a:r>
            <a:r>
              <a:rPr lang="en-IN" sz="2800" dirty="0">
                <a:sym typeface="Symbol" panose="05050102010706020507" pitchFamily="18" charset="2"/>
              </a:rPr>
              <a:t>]			[</a:t>
            </a:r>
            <a:r>
              <a:rPr lang="en-IN" sz="2800" dirty="0" err="1">
                <a:sym typeface="Symbol" panose="05050102010706020507" pitchFamily="18" charset="2"/>
              </a:rPr>
              <a:t>CaO</a:t>
            </a:r>
            <a:r>
              <a:rPr lang="en-IN" sz="2800" dirty="0">
                <a:sym typeface="Symbol" panose="05050102010706020507" pitchFamily="18" charset="2"/>
              </a:rPr>
              <a:t>] &amp; [CaCO</a:t>
            </a:r>
            <a:r>
              <a:rPr lang="en-IN" sz="2800" baseline="-25000" dirty="0">
                <a:sym typeface="Symbol" panose="05050102010706020507" pitchFamily="18" charset="2"/>
              </a:rPr>
              <a:t>3</a:t>
            </a:r>
            <a:r>
              <a:rPr lang="en-IN" sz="2800" dirty="0">
                <a:sym typeface="Symbol" panose="05050102010706020507" pitchFamily="18" charset="2"/>
              </a:rPr>
              <a:t>] = 1 Being solids</a:t>
            </a:r>
          </a:p>
          <a:p>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 [CO</a:t>
            </a:r>
            <a:r>
              <a:rPr lang="en-IN" sz="2800" baseline="-25000" dirty="0">
                <a:sym typeface="Symbol" panose="05050102010706020507" pitchFamily="18" charset="2"/>
              </a:rPr>
              <a:t>2</a:t>
            </a:r>
            <a:r>
              <a:rPr lang="en-IN" sz="2800" dirty="0">
                <a:sym typeface="Symbol" panose="05050102010706020507" pitchFamily="18" charset="2"/>
              </a:rPr>
              <a:t>]</a:t>
            </a:r>
            <a:endParaRPr lang="en-IN" sz="2800" dirty="0"/>
          </a:p>
        </p:txBody>
      </p:sp>
      <p:pic>
        <p:nvPicPr>
          <p:cNvPr id="2" name="Picture 1">
            <a:extLst>
              <a:ext uri="{FF2B5EF4-FFF2-40B4-BE49-F238E27FC236}">
                <a16:creationId xmlns:a16="http://schemas.microsoft.com/office/drawing/2014/main" id="{26BD5FC3-8654-E794-CA34-E680E6B47DBE}"/>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304024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FFE4CE1F-E806-692F-6D23-5FCEFF53E8D6}"/>
              </a:ext>
            </a:extLst>
          </p:cNvPr>
          <p:cNvSpPr txBox="1"/>
          <p:nvPr/>
        </p:nvSpPr>
        <p:spPr>
          <a:xfrm>
            <a:off x="819979" y="740193"/>
            <a:ext cx="9276521" cy="5556906"/>
          </a:xfrm>
          <a:prstGeom prst="rect">
            <a:avLst/>
          </a:prstGeom>
          <a:noFill/>
        </p:spPr>
        <p:txBody>
          <a:bodyPr wrap="square">
            <a:spAutoFit/>
          </a:bodyPr>
          <a:lstStyle/>
          <a:p>
            <a:pPr marR="179705" lvl="0">
              <a:lnSpc>
                <a:spcPct val="107000"/>
              </a:lnSpc>
              <a:spcBef>
                <a:spcPts val="50"/>
              </a:spcBef>
              <a:spcAft>
                <a:spcPts val="50"/>
              </a:spcAft>
            </a:pPr>
            <a:r>
              <a:rPr lang="en-IN" sz="2000" dirty="0">
                <a:solidFill>
                  <a:srgbClr val="FFFF00"/>
                </a:solidFill>
                <a:effectLst/>
                <a:latin typeface="Tahoma" panose="020B0604030504040204" pitchFamily="34" charset="0"/>
                <a:ea typeface="Calibri" panose="020F0502020204030204" pitchFamily="34" charset="0"/>
              </a:rPr>
              <a:t>Q 3. </a:t>
            </a:r>
            <a:r>
              <a:rPr lang="en-IN" sz="2000" dirty="0">
                <a:effectLst/>
                <a:latin typeface="Tahoma" panose="020B0604030504040204" pitchFamily="34" charset="0"/>
                <a:ea typeface="Calibri" panose="020F0502020204030204" pitchFamily="34" charset="0"/>
              </a:rPr>
              <a:t>K</a:t>
            </a:r>
            <a:r>
              <a:rPr lang="en-IN" sz="2000" baseline="-25000" dirty="0">
                <a:effectLst/>
                <a:latin typeface="Tahoma" panose="020B0604030504040204" pitchFamily="34" charset="0"/>
                <a:ea typeface="Calibri" panose="020F0502020204030204" pitchFamily="34" charset="0"/>
              </a:rPr>
              <a:t>2</a:t>
            </a:r>
            <a:r>
              <a:rPr lang="en-IN" sz="2000" dirty="0">
                <a:effectLst/>
                <a:latin typeface="Tahoma" panose="020B0604030504040204" pitchFamily="34" charset="0"/>
                <a:ea typeface="Calibri" panose="020F0502020204030204" pitchFamily="34" charset="0"/>
              </a:rPr>
              <a:t> for the reaction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equilibrium constant at 25</a:t>
            </a:r>
            <a:r>
              <a:rPr lang="en-IN" sz="20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C 	is 4.0 x 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19</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then the silver ion concentration in a solution which was 	originally 0.1 molar in KCN and 0.03 molar in AgNO</a:t>
            </a:r>
            <a:r>
              <a:rPr lang="en-IN" sz="2000" kern="100" baseline="-25000" dirty="0">
                <a:latin typeface="Tahoma" panose="020B0604030504040204" pitchFamily="34" charset="0"/>
                <a:ea typeface="Calibri" panose="020F0502020204030204" pitchFamily="34" charset="0"/>
                <a:cs typeface="Times New Roman" panose="02020603050405020304" pitchFamily="18" charset="0"/>
              </a:rPr>
              <a:t>3</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is</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1. 7.5x10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2. 7.5x10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19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3. 7.5x10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19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4. 7.5x10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18</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1800" dirty="0">
                <a:effectLst/>
                <a:latin typeface="Tahoma" panose="020B0604030504040204" pitchFamily="34" charset="0"/>
                <a:ea typeface="Calibri" panose="020F0502020204030204" pitchFamily="34" charset="0"/>
              </a:rPr>
              <a:t> </a:t>
            </a:r>
          </a:p>
          <a:p>
            <a:r>
              <a:rPr lang="en-IN" sz="18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 </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The following equilibrium are given</a:t>
            </a:r>
          </a:p>
          <a:p>
            <a:endParaRPr lang="en-IN" kern="100" dirty="0">
              <a:latin typeface="Tahoma" panose="020B0604030504040204" pitchFamily="34" charset="0"/>
              <a:ea typeface="Calibri" panose="020F0502020204030204" pitchFamily="34" charset="0"/>
              <a:cs typeface="Times New Roman" panose="02020603050405020304" pitchFamily="18" charset="0"/>
            </a:endParaRPr>
          </a:p>
          <a:p>
            <a:endParaRPr lang="en-IN" sz="1800" kern="100" dirty="0">
              <a:effectLst/>
              <a:latin typeface="Tahoma" panose="020B0604030504040204" pitchFamily="34" charset="0"/>
              <a:ea typeface="Calibri" panose="020F0502020204030204" pitchFamily="34" charset="0"/>
              <a:cs typeface="Times New Roman" panose="02020603050405020304" pitchFamily="18" charset="0"/>
            </a:endParaRPr>
          </a:p>
          <a:p>
            <a:endParaRPr lang="en-IN" kern="100" dirty="0">
              <a:latin typeface="Tahoma" panose="020B0604030504040204" pitchFamily="34" charset="0"/>
              <a:ea typeface="Calibri" panose="020F0502020204030204" pitchFamily="34" charset="0"/>
              <a:cs typeface="Times New Roman" panose="02020603050405020304" pitchFamily="18" charset="0"/>
            </a:endParaRPr>
          </a:p>
          <a:p>
            <a:endParaRPr lang="en-IN" sz="1800" kern="100" dirty="0">
              <a:effectLst/>
              <a:latin typeface="Tahoma" panose="020B0604030504040204" pitchFamily="34" charset="0"/>
              <a:ea typeface="Calibri" panose="020F0502020204030204" pitchFamily="34" charset="0"/>
              <a:cs typeface="Times New Roman" panose="02020603050405020304" pitchFamily="18" charset="0"/>
            </a:endParaRPr>
          </a:p>
          <a:p>
            <a:pPr>
              <a:lnSpc>
                <a:spcPct val="150000"/>
              </a:lnSpc>
            </a:pPr>
            <a:r>
              <a:rPr lang="en-IN" kern="100" dirty="0">
                <a:latin typeface="Tahoma" panose="020B0604030504040204" pitchFamily="34" charset="0"/>
                <a:ea typeface="Calibri" panose="020F0502020204030204" pitchFamily="34" charset="0"/>
                <a:cs typeface="Times New Roman" panose="02020603050405020304" pitchFamily="18" charset="0"/>
              </a:rPr>
              <a:t>									.  </a:t>
            </a:r>
            <a:r>
              <a:rPr lang="en-IN" sz="2000" kern="100" dirty="0">
                <a:latin typeface="Tahoma" panose="020B0604030504040204" pitchFamily="34" charset="0"/>
                <a:ea typeface="Calibri" panose="020F0502020204030204" pitchFamily="34" charset="0"/>
                <a:cs typeface="Times New Roman" panose="02020603050405020304" pitchFamily="18" charset="0"/>
              </a:rPr>
              <a:t>Then the equilibrium constant for the   	reaction 						      in terms of K</a:t>
            </a:r>
            <a:r>
              <a:rPr lang="en-IN" sz="2000" kern="100" baseline="-25000" dirty="0">
                <a:latin typeface="Tahoma" panose="020B0604030504040204" pitchFamily="34" charset="0"/>
                <a:ea typeface="Calibri" panose="020F0502020204030204" pitchFamily="34" charset="0"/>
                <a:cs typeface="Times New Roman" panose="02020603050405020304" pitchFamily="18" charset="0"/>
              </a:rPr>
              <a:t>1</a:t>
            </a:r>
            <a:r>
              <a:rPr lang="en-IN" sz="2000" kern="100" dirty="0">
                <a:latin typeface="Tahoma" panose="020B0604030504040204" pitchFamily="34" charset="0"/>
                <a:ea typeface="Calibri" panose="020F0502020204030204" pitchFamily="34" charset="0"/>
                <a:cs typeface="Times New Roman" panose="02020603050405020304" pitchFamily="18" charset="0"/>
              </a:rPr>
              <a:t>, K</a:t>
            </a:r>
            <a:r>
              <a:rPr lang="en-IN" sz="2000" kern="100" baseline="-25000" dirty="0">
                <a:latin typeface="Tahoma" panose="020B0604030504040204" pitchFamily="34" charset="0"/>
                <a:ea typeface="Calibri" panose="020F0502020204030204" pitchFamily="34" charset="0"/>
                <a:cs typeface="Times New Roman" panose="02020603050405020304" pitchFamily="18" charset="0"/>
              </a:rPr>
              <a:t>2</a:t>
            </a:r>
            <a:r>
              <a:rPr lang="en-IN" sz="2000" kern="100" dirty="0">
                <a:latin typeface="Tahoma" panose="020B0604030504040204" pitchFamily="34" charset="0"/>
                <a:ea typeface="Calibri" panose="020F0502020204030204" pitchFamily="34" charset="0"/>
                <a:cs typeface="Times New Roman" panose="02020603050405020304" pitchFamily="18" charset="0"/>
              </a:rPr>
              <a:t>, K</a:t>
            </a:r>
            <a:r>
              <a:rPr lang="en-IN" sz="2000" kern="100" baseline="-25000" dirty="0">
                <a:latin typeface="Tahoma" panose="020B0604030504040204" pitchFamily="34" charset="0"/>
                <a:ea typeface="Calibri" panose="020F0502020204030204" pitchFamily="34" charset="0"/>
                <a:cs typeface="Times New Roman" panose="02020603050405020304" pitchFamily="18" charset="0"/>
              </a:rPr>
              <a:t>3</a:t>
            </a:r>
            <a:r>
              <a:rPr lang="en-IN" sz="2000" kern="100" dirty="0">
                <a:latin typeface="Tahoma" panose="020B0604030504040204" pitchFamily="34" charset="0"/>
                <a:ea typeface="Calibri" panose="020F0502020204030204" pitchFamily="34" charset="0"/>
                <a:cs typeface="Times New Roman" panose="02020603050405020304" pitchFamily="18" charset="0"/>
              </a:rPr>
              <a:t> is </a:t>
            </a:r>
          </a:p>
          <a:p>
            <a:pPr>
              <a:lnSpc>
                <a:spcPct val="150000"/>
              </a:lnSpc>
            </a:pP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a:t>
            </a:r>
          </a:p>
          <a:p>
            <a:endParaRPr lang="en-IN" kern="100" dirty="0">
              <a:latin typeface="Tahoma" panose="020B0604030504040204" pitchFamily="34" charset="0"/>
              <a:ea typeface="Calibri" panose="020F0502020204030204" pitchFamily="34" charset="0"/>
              <a:cs typeface="Times New Roman" panose="02020603050405020304" pitchFamily="18" charset="0"/>
            </a:endParaRPr>
          </a:p>
          <a:p>
            <a:endParaRPr lang="en-IN" kern="100" dirty="0">
              <a:latin typeface="Tahoma" panose="020B0604030504040204" pitchFamily="34" charset="0"/>
              <a:ea typeface="Calibri" panose="020F0502020204030204" pitchFamily="34" charset="0"/>
              <a:cs typeface="Times New Roman" panose="02020603050405020304" pitchFamily="18" charset="0"/>
            </a:endParaRPr>
          </a:p>
          <a:p>
            <a:r>
              <a:rPr lang="en-IN" sz="1800" kern="100" dirty="0">
                <a:effectLst/>
                <a:latin typeface="Tahoma" panose="020B0604030504040204" pitchFamily="34" charset="0"/>
                <a:ea typeface="Calibri" panose="020F0502020204030204" pitchFamily="34" charset="0"/>
                <a:cs typeface="Times New Roman" panose="02020603050405020304" pitchFamily="18" charset="0"/>
              </a:rPr>
              <a:t>	1. 						2.				3. 				4. </a:t>
            </a:r>
            <a:r>
              <a:rPr lang="en-IN" sz="1800" dirty="0">
                <a:effectLst/>
                <a:latin typeface="Calibri" panose="020F0502020204030204" pitchFamily="34" charset="0"/>
                <a:ea typeface="Calibri" panose="020F0502020204030204" pitchFamily="34" charset="0"/>
                <a:cs typeface="Times New Roman" panose="02020603050405020304" pitchFamily="18" charset="0"/>
              </a:rPr>
              <a:t>K1K2K3</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dirty="0"/>
              <a:t>		</a:t>
            </a:r>
          </a:p>
        </p:txBody>
      </p:sp>
      <p:graphicFrame>
        <p:nvGraphicFramePr>
          <p:cNvPr id="31" name="Object 30">
            <a:extLst>
              <a:ext uri="{FF2B5EF4-FFF2-40B4-BE49-F238E27FC236}">
                <a16:creationId xmlns:a16="http://schemas.microsoft.com/office/drawing/2014/main" id="{60202312-6E3D-B07C-7FAE-D9DD1829F615}"/>
              </a:ext>
            </a:extLst>
          </p:cNvPr>
          <p:cNvGraphicFramePr>
            <a:graphicFrameLocks noChangeAspect="1"/>
          </p:cNvGraphicFramePr>
          <p:nvPr>
            <p:extLst>
              <p:ext uri="{D42A27DB-BD31-4B8C-83A1-F6EECF244321}">
                <p14:modId xmlns:p14="http://schemas.microsoft.com/office/powerpoint/2010/main" val="3886591036"/>
              </p:ext>
            </p:extLst>
          </p:nvPr>
        </p:nvGraphicFramePr>
        <p:xfrm>
          <a:off x="3421408" y="803986"/>
          <a:ext cx="2674592" cy="398605"/>
        </p:xfrm>
        <a:graphic>
          <a:graphicData uri="http://schemas.openxmlformats.org/presentationml/2006/ole">
            <mc:AlternateContent xmlns:mc="http://schemas.openxmlformats.org/markup-compatibility/2006">
              <mc:Choice xmlns:v="urn:schemas-microsoft-com:vml" Requires="v">
                <p:oleObj name="Equation" r:id="rId2" imgW="1726082" imgH="257175" progId="Equation.DSMT4">
                  <p:embed/>
                </p:oleObj>
              </mc:Choice>
              <mc:Fallback>
                <p:oleObj name="Equation" r:id="rId2" imgW="1726082" imgH="257175" progId="Equation.DSMT4">
                  <p:embed/>
                  <p:pic>
                    <p:nvPicPr>
                      <p:cNvPr id="0" name=""/>
                      <p:cNvPicPr/>
                      <p:nvPr/>
                    </p:nvPicPr>
                    <p:blipFill>
                      <a:blip r:embed="rId3"/>
                      <a:stretch>
                        <a:fillRect/>
                      </a:stretch>
                    </p:blipFill>
                    <p:spPr>
                      <a:xfrm>
                        <a:off x="3421408" y="803986"/>
                        <a:ext cx="2674592" cy="398605"/>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49589F88-012D-E76B-8C0F-7D2D48EA563B}"/>
              </a:ext>
            </a:extLst>
          </p:cNvPr>
          <p:cNvGraphicFramePr>
            <a:graphicFrameLocks noChangeAspect="1"/>
          </p:cNvGraphicFramePr>
          <p:nvPr>
            <p:extLst>
              <p:ext uri="{D42A27DB-BD31-4B8C-83A1-F6EECF244321}">
                <p14:modId xmlns:p14="http://schemas.microsoft.com/office/powerpoint/2010/main" val="3112364942"/>
              </p:ext>
            </p:extLst>
          </p:nvPr>
        </p:nvGraphicFramePr>
        <p:xfrm>
          <a:off x="2387228" y="4192035"/>
          <a:ext cx="3071011" cy="599637"/>
        </p:xfrm>
        <a:graphic>
          <a:graphicData uri="http://schemas.openxmlformats.org/presentationml/2006/ole">
            <mc:AlternateContent xmlns:mc="http://schemas.openxmlformats.org/markup-compatibility/2006">
              <mc:Choice xmlns:v="urn:schemas-microsoft-com:vml" Requires="v">
                <p:oleObj name="Equation" r:id="rId4" imgW="2007516" imgH="392018" progId="Equation.DSMT4">
                  <p:embed/>
                </p:oleObj>
              </mc:Choice>
              <mc:Fallback>
                <p:oleObj name="Equation" r:id="rId4" imgW="2007516" imgH="392018" progId="Equation.DSMT4">
                  <p:embed/>
                  <p:pic>
                    <p:nvPicPr>
                      <p:cNvPr id="0" name=""/>
                      <p:cNvPicPr/>
                      <p:nvPr/>
                    </p:nvPicPr>
                    <p:blipFill>
                      <a:blip r:embed="rId5"/>
                      <a:stretch>
                        <a:fillRect/>
                      </a:stretch>
                    </p:blipFill>
                    <p:spPr>
                      <a:xfrm>
                        <a:off x="2387228" y="4192035"/>
                        <a:ext cx="3071011" cy="599637"/>
                      </a:xfrm>
                      <a:prstGeom prst="rect">
                        <a:avLst/>
                      </a:prstGeom>
                    </p:spPr>
                  </p:pic>
                </p:oleObj>
              </mc:Fallback>
            </mc:AlternateContent>
          </a:graphicData>
        </a:graphic>
      </p:graphicFrame>
      <p:graphicFrame>
        <p:nvGraphicFramePr>
          <p:cNvPr id="34" name="Object 33">
            <a:extLst>
              <a:ext uri="{FF2B5EF4-FFF2-40B4-BE49-F238E27FC236}">
                <a16:creationId xmlns:a16="http://schemas.microsoft.com/office/drawing/2014/main" id="{A8C7F288-7DB7-C31C-731F-7EB058876CE1}"/>
              </a:ext>
            </a:extLst>
          </p:cNvPr>
          <p:cNvGraphicFramePr>
            <a:graphicFrameLocks noChangeAspect="1"/>
          </p:cNvGraphicFramePr>
          <p:nvPr>
            <p:extLst>
              <p:ext uri="{D42A27DB-BD31-4B8C-83A1-F6EECF244321}">
                <p14:modId xmlns:p14="http://schemas.microsoft.com/office/powerpoint/2010/main" val="1092359544"/>
              </p:ext>
            </p:extLst>
          </p:nvPr>
        </p:nvGraphicFramePr>
        <p:xfrm>
          <a:off x="1675710" y="5159316"/>
          <a:ext cx="839580" cy="944951"/>
        </p:xfrm>
        <a:graphic>
          <a:graphicData uri="http://schemas.openxmlformats.org/presentationml/2006/ole">
            <mc:AlternateContent xmlns:mc="http://schemas.openxmlformats.org/markup-compatibility/2006">
              <mc:Choice xmlns:v="urn:schemas-microsoft-com:vml" Requires="v">
                <p:oleObj name="Equation" r:id="rId6" imgW="391440" imgH="441368" progId="Equation.DSMT4">
                  <p:embed/>
                </p:oleObj>
              </mc:Choice>
              <mc:Fallback>
                <p:oleObj name="Equation" r:id="rId6" imgW="391440" imgH="441368" progId="Equation.DSMT4">
                  <p:embed/>
                  <p:pic>
                    <p:nvPicPr>
                      <p:cNvPr id="0" name=""/>
                      <p:cNvPicPr/>
                      <p:nvPr/>
                    </p:nvPicPr>
                    <p:blipFill>
                      <a:blip r:embed="rId7"/>
                      <a:stretch>
                        <a:fillRect/>
                      </a:stretch>
                    </p:blipFill>
                    <p:spPr>
                      <a:xfrm>
                        <a:off x="1675710" y="5159316"/>
                        <a:ext cx="839580" cy="944951"/>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E698CCA4-1F17-C792-48EA-D7D3968B2238}"/>
              </a:ext>
            </a:extLst>
          </p:cNvPr>
          <p:cNvGraphicFramePr>
            <a:graphicFrameLocks noChangeAspect="1"/>
          </p:cNvGraphicFramePr>
          <p:nvPr>
            <p:extLst>
              <p:ext uri="{D42A27DB-BD31-4B8C-83A1-F6EECF244321}">
                <p14:modId xmlns:p14="http://schemas.microsoft.com/office/powerpoint/2010/main" val="3041351273"/>
              </p:ext>
            </p:extLst>
          </p:nvPr>
        </p:nvGraphicFramePr>
        <p:xfrm>
          <a:off x="1274025" y="2656585"/>
          <a:ext cx="3558140" cy="514994"/>
        </p:xfrm>
        <a:graphic>
          <a:graphicData uri="http://schemas.openxmlformats.org/presentationml/2006/ole">
            <mc:AlternateContent xmlns:mc="http://schemas.openxmlformats.org/markup-compatibility/2006">
              <mc:Choice xmlns:v="urn:schemas-microsoft-com:vml" Requires="v">
                <p:oleObj name="Equation" r:id="rId8" imgW="1689298" imgH="245011" progId="Equation.DSMT4">
                  <p:embed/>
                </p:oleObj>
              </mc:Choice>
              <mc:Fallback>
                <p:oleObj name="Equation" r:id="rId8" imgW="1689298" imgH="245011" progId="Equation.DSMT4">
                  <p:embed/>
                  <p:pic>
                    <p:nvPicPr>
                      <p:cNvPr id="0" name=""/>
                      <p:cNvPicPr/>
                      <p:nvPr/>
                    </p:nvPicPr>
                    <p:blipFill>
                      <a:blip r:embed="rId9"/>
                      <a:stretch>
                        <a:fillRect/>
                      </a:stretch>
                    </p:blipFill>
                    <p:spPr>
                      <a:xfrm>
                        <a:off x="1274025" y="2656585"/>
                        <a:ext cx="3558140" cy="514994"/>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B70EA0F3-04DB-C911-761C-D10861D80D14}"/>
              </a:ext>
            </a:extLst>
          </p:cNvPr>
          <p:cNvGraphicFramePr>
            <a:graphicFrameLocks noChangeAspect="1"/>
          </p:cNvGraphicFramePr>
          <p:nvPr>
            <p:extLst>
              <p:ext uri="{D42A27DB-BD31-4B8C-83A1-F6EECF244321}">
                <p14:modId xmlns:p14="http://schemas.microsoft.com/office/powerpoint/2010/main" val="4193019317"/>
              </p:ext>
            </p:extLst>
          </p:nvPr>
        </p:nvGraphicFramePr>
        <p:xfrm>
          <a:off x="1274025" y="3171428"/>
          <a:ext cx="3558140" cy="526372"/>
        </p:xfrm>
        <a:graphic>
          <a:graphicData uri="http://schemas.openxmlformats.org/presentationml/2006/ole">
            <mc:AlternateContent xmlns:mc="http://schemas.openxmlformats.org/markup-compatibility/2006">
              <mc:Choice xmlns:v="urn:schemas-microsoft-com:vml" Requires="v">
                <p:oleObj name="Equation" r:id="rId10" imgW="1652513" imgH="245011" progId="Equation.DSMT4">
                  <p:embed/>
                </p:oleObj>
              </mc:Choice>
              <mc:Fallback>
                <p:oleObj name="Equation" r:id="rId10" imgW="1652513" imgH="245011" progId="Equation.DSMT4">
                  <p:embed/>
                  <p:pic>
                    <p:nvPicPr>
                      <p:cNvPr id="0" name=""/>
                      <p:cNvPicPr/>
                      <p:nvPr/>
                    </p:nvPicPr>
                    <p:blipFill>
                      <a:blip r:embed="rId11"/>
                      <a:stretch>
                        <a:fillRect/>
                      </a:stretch>
                    </p:blipFill>
                    <p:spPr>
                      <a:xfrm>
                        <a:off x="1274025" y="3171428"/>
                        <a:ext cx="3558140" cy="526372"/>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00242147-83A0-F504-777F-9C49A0847EAC}"/>
              </a:ext>
            </a:extLst>
          </p:cNvPr>
          <p:cNvGraphicFramePr>
            <a:graphicFrameLocks noChangeAspect="1"/>
          </p:cNvGraphicFramePr>
          <p:nvPr>
            <p:extLst>
              <p:ext uri="{D42A27DB-BD31-4B8C-83A1-F6EECF244321}">
                <p14:modId xmlns:p14="http://schemas.microsoft.com/office/powerpoint/2010/main" val="3840369348"/>
              </p:ext>
            </p:extLst>
          </p:nvPr>
        </p:nvGraphicFramePr>
        <p:xfrm>
          <a:off x="1274025" y="3648180"/>
          <a:ext cx="3823953" cy="512523"/>
        </p:xfrm>
        <a:graphic>
          <a:graphicData uri="http://schemas.openxmlformats.org/presentationml/2006/ole">
            <mc:AlternateContent xmlns:mc="http://schemas.openxmlformats.org/markup-compatibility/2006">
              <mc:Choice xmlns:v="urn:schemas-microsoft-com:vml" Requires="v">
                <p:oleObj name="Equation" r:id="rId12" imgW="1823942" imgH="245011" progId="Equation.DSMT4">
                  <p:embed/>
                </p:oleObj>
              </mc:Choice>
              <mc:Fallback>
                <p:oleObj name="Equation" r:id="rId12" imgW="1823942" imgH="245011" progId="Equation.DSMT4">
                  <p:embed/>
                  <p:pic>
                    <p:nvPicPr>
                      <p:cNvPr id="0" name=""/>
                      <p:cNvPicPr/>
                      <p:nvPr/>
                    </p:nvPicPr>
                    <p:blipFill>
                      <a:blip r:embed="rId13"/>
                      <a:stretch>
                        <a:fillRect/>
                      </a:stretch>
                    </p:blipFill>
                    <p:spPr>
                      <a:xfrm>
                        <a:off x="1274025" y="3648180"/>
                        <a:ext cx="3823953" cy="512523"/>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1C222A96-5B53-5DFE-7D19-F06ACF82791E}"/>
              </a:ext>
            </a:extLst>
          </p:cNvPr>
          <p:cNvGraphicFramePr>
            <a:graphicFrameLocks noChangeAspect="1"/>
          </p:cNvGraphicFramePr>
          <p:nvPr>
            <p:extLst>
              <p:ext uri="{D42A27DB-BD31-4B8C-83A1-F6EECF244321}">
                <p14:modId xmlns:p14="http://schemas.microsoft.com/office/powerpoint/2010/main" val="741865350"/>
              </p:ext>
            </p:extLst>
          </p:nvPr>
        </p:nvGraphicFramePr>
        <p:xfrm>
          <a:off x="4412375" y="5173701"/>
          <a:ext cx="839580" cy="944951"/>
        </p:xfrm>
        <a:graphic>
          <a:graphicData uri="http://schemas.openxmlformats.org/presentationml/2006/ole">
            <mc:AlternateContent xmlns:mc="http://schemas.openxmlformats.org/markup-compatibility/2006">
              <mc:Choice xmlns:v="urn:schemas-microsoft-com:vml" Requires="v">
                <p:oleObj name="Equation" r:id="rId14" imgW="391440" imgH="441368" progId="Equation.DSMT4">
                  <p:embed/>
                </p:oleObj>
              </mc:Choice>
              <mc:Fallback>
                <p:oleObj name="Equation" r:id="rId14" imgW="391440" imgH="441368" progId="Equation.DSMT4">
                  <p:embed/>
                  <p:pic>
                    <p:nvPicPr>
                      <p:cNvPr id="0" name=""/>
                      <p:cNvPicPr/>
                      <p:nvPr/>
                    </p:nvPicPr>
                    <p:blipFill>
                      <a:blip r:embed="rId15"/>
                      <a:stretch>
                        <a:fillRect/>
                      </a:stretch>
                    </p:blipFill>
                    <p:spPr>
                      <a:xfrm>
                        <a:off x="4412375" y="5173701"/>
                        <a:ext cx="839580" cy="944951"/>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3700FA12-FBFF-08EC-5E9E-F27BE31BD45C}"/>
              </a:ext>
            </a:extLst>
          </p:cNvPr>
          <p:cNvGraphicFramePr>
            <a:graphicFrameLocks noChangeAspect="1"/>
          </p:cNvGraphicFramePr>
          <p:nvPr>
            <p:extLst>
              <p:ext uri="{D42A27DB-BD31-4B8C-83A1-F6EECF244321}">
                <p14:modId xmlns:p14="http://schemas.microsoft.com/office/powerpoint/2010/main" val="501436643"/>
              </p:ext>
            </p:extLst>
          </p:nvPr>
        </p:nvGraphicFramePr>
        <p:xfrm>
          <a:off x="6128144" y="5173701"/>
          <a:ext cx="839580" cy="944951"/>
        </p:xfrm>
        <a:graphic>
          <a:graphicData uri="http://schemas.openxmlformats.org/presentationml/2006/ole">
            <mc:AlternateContent xmlns:mc="http://schemas.openxmlformats.org/markup-compatibility/2006">
              <mc:Choice xmlns:v="urn:schemas-microsoft-com:vml" Requires="v">
                <p:oleObj name="Equation" r:id="rId16" imgW="391440" imgH="441368" progId="Equation.DSMT4">
                  <p:embed/>
                </p:oleObj>
              </mc:Choice>
              <mc:Fallback>
                <p:oleObj name="Equation" r:id="rId16" imgW="391440" imgH="441368" progId="Equation.DSMT4">
                  <p:embed/>
                  <p:pic>
                    <p:nvPicPr>
                      <p:cNvPr id="0" name=""/>
                      <p:cNvPicPr/>
                      <p:nvPr/>
                    </p:nvPicPr>
                    <p:blipFill>
                      <a:blip r:embed="rId17"/>
                      <a:stretch>
                        <a:fillRect/>
                      </a:stretch>
                    </p:blipFill>
                    <p:spPr>
                      <a:xfrm>
                        <a:off x="6128144" y="5173701"/>
                        <a:ext cx="839580" cy="944951"/>
                      </a:xfrm>
                      <a:prstGeom prst="rect">
                        <a:avLst/>
                      </a:prstGeom>
                    </p:spPr>
                  </p:pic>
                </p:oleObj>
              </mc:Fallback>
            </mc:AlternateContent>
          </a:graphicData>
        </a:graphic>
      </p:graphicFrame>
      <p:pic>
        <p:nvPicPr>
          <p:cNvPr id="41" name="Picture 40">
            <a:extLst>
              <a:ext uri="{FF2B5EF4-FFF2-40B4-BE49-F238E27FC236}">
                <a16:creationId xmlns:a16="http://schemas.microsoft.com/office/drawing/2014/main" id="{81E620D0-77FE-84AD-0FC0-9A317CE1F311}"/>
              </a:ext>
            </a:extLst>
          </p:cNvPr>
          <p:cNvPicPr>
            <a:picLocks noChangeAspect="1"/>
          </p:cNvPicPr>
          <p:nvPr/>
        </p:nvPicPr>
        <p:blipFill>
          <a:blip r:embed="rId18"/>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310785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EDB251-2578-8734-9B36-796A4467C73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368D9B10-C236-1A3A-0EB0-B06753DA5891}"/>
              </a:ext>
            </a:extLst>
          </p:cNvPr>
          <p:cNvGraphicFramePr>
            <a:graphicFrameLocks noChangeAspect="1"/>
          </p:cNvGraphicFramePr>
          <p:nvPr>
            <p:extLst>
              <p:ext uri="{D42A27DB-BD31-4B8C-83A1-F6EECF244321}">
                <p14:modId xmlns:p14="http://schemas.microsoft.com/office/powerpoint/2010/main" val="2408860829"/>
              </p:ext>
            </p:extLst>
          </p:nvPr>
        </p:nvGraphicFramePr>
        <p:xfrm>
          <a:off x="1023937" y="2211288"/>
          <a:ext cx="8960614" cy="581025"/>
        </p:xfrm>
        <a:graphic>
          <a:graphicData uri="http://schemas.openxmlformats.org/presentationml/2006/ole">
            <mc:AlternateContent xmlns:mc="http://schemas.openxmlformats.org/markup-compatibility/2006">
              <mc:Choice xmlns:v="urn:schemas-microsoft-com:vml" Requires="v">
                <p:oleObj name="Equation" r:id="rId3" imgW="3770382" imgH="245011" progId="Equation.DSMT4">
                  <p:embed/>
                </p:oleObj>
              </mc:Choice>
              <mc:Fallback>
                <p:oleObj name="Equation" r:id="rId3" imgW="3770382" imgH="245011" progId="Equation.DSMT4">
                  <p:embed/>
                  <p:pic>
                    <p:nvPicPr>
                      <p:cNvPr id="0" name=""/>
                      <p:cNvPicPr/>
                      <p:nvPr/>
                    </p:nvPicPr>
                    <p:blipFill>
                      <a:blip r:embed="rId4"/>
                      <a:stretch>
                        <a:fillRect/>
                      </a:stretch>
                    </p:blipFill>
                    <p:spPr>
                      <a:xfrm>
                        <a:off x="1023937" y="2211288"/>
                        <a:ext cx="8960614" cy="581025"/>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DE1B3477-1AB1-68EA-61FE-9A1E6E6A6DA4}"/>
              </a:ext>
            </a:extLst>
          </p:cNvPr>
          <p:cNvSpPr txBox="1"/>
          <p:nvPr/>
        </p:nvSpPr>
        <p:spPr>
          <a:xfrm>
            <a:off x="914400" y="2761878"/>
            <a:ext cx="10058400" cy="1569660"/>
          </a:xfrm>
          <a:prstGeom prst="rect">
            <a:avLst/>
          </a:prstGeom>
          <a:noFill/>
        </p:spPr>
        <p:txBody>
          <a:bodyPr wrap="square">
            <a:spAutoFit/>
          </a:bodyPr>
          <a:lstStyle/>
          <a:p>
            <a:r>
              <a:rPr lang="en-IN" sz="2400" dirty="0">
                <a:effectLst/>
                <a:latin typeface="Tahoma" panose="020B0604030504040204" pitchFamily="34" charset="0"/>
                <a:ea typeface="Calibri" panose="020F0502020204030204" pitchFamily="34" charset="0"/>
              </a:rPr>
              <a:t>The equilibrium constants are K</a:t>
            </a:r>
            <a:r>
              <a:rPr lang="en-IN" sz="2400" baseline="-25000" dirty="0">
                <a:effectLst/>
                <a:latin typeface="Tahoma" panose="020B0604030504040204" pitchFamily="34" charset="0"/>
                <a:ea typeface="Calibri" panose="020F0502020204030204" pitchFamily="34" charset="0"/>
              </a:rPr>
              <a:t>1</a:t>
            </a:r>
            <a:r>
              <a:rPr lang="en-IN" sz="2400" dirty="0">
                <a:effectLst/>
                <a:latin typeface="Tahoma" panose="020B0604030504040204" pitchFamily="34" charset="0"/>
                <a:ea typeface="Calibri" panose="020F0502020204030204" pitchFamily="34" charset="0"/>
              </a:rPr>
              <a:t> and K</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respectively, the reaction Br</a:t>
            </a:r>
            <a:r>
              <a:rPr lang="en-IN" sz="2400" baseline="-25000" dirty="0">
                <a:effectLst/>
                <a:latin typeface="Tahoma" panose="020B0604030504040204" pitchFamily="34" charset="0"/>
                <a:ea typeface="Calibri" panose="020F0502020204030204" pitchFamily="34" charset="0"/>
              </a:rPr>
              <a:t>2(g) </a:t>
            </a:r>
            <a:r>
              <a:rPr lang="en-IN" sz="2400" dirty="0">
                <a:effectLst/>
                <a:latin typeface="Tahoma" panose="020B0604030504040204" pitchFamily="34" charset="0"/>
                <a:ea typeface="Calibri" panose="020F0502020204030204" pitchFamily="34" charset="0"/>
              </a:rPr>
              <a:t>+ 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S</a:t>
            </a:r>
            <a:r>
              <a:rPr lang="en-IN" sz="2400" baseline="-25000" dirty="0">
                <a:effectLst/>
                <a:latin typeface="Tahoma" panose="020B0604030504040204" pitchFamily="34" charset="0"/>
                <a:ea typeface="Calibri" panose="020F0502020204030204" pitchFamily="34" charset="0"/>
              </a:rPr>
              <a:t>(g)</a:t>
            </a:r>
            <a:r>
              <a:rPr lang="en-IN" sz="2400" dirty="0">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would have equilibrium constant</a:t>
            </a:r>
          </a:p>
          <a:p>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effectLst/>
                <a:latin typeface="Tahoma" panose="020B0604030504040204" pitchFamily="34" charset="0"/>
                <a:ea typeface="Calibri" panose="020F0502020204030204" pitchFamily="34" charset="0"/>
              </a:rPr>
              <a:t>1. K</a:t>
            </a:r>
            <a:r>
              <a:rPr lang="en-IN" sz="2400" baseline="-25000" dirty="0">
                <a:effectLst/>
                <a:latin typeface="Tahoma" panose="020B0604030504040204" pitchFamily="34" charset="0"/>
                <a:ea typeface="Calibri" panose="020F0502020204030204" pitchFamily="34" charset="0"/>
              </a:rPr>
              <a:t>1</a:t>
            </a:r>
            <a:r>
              <a:rPr lang="en-IN" sz="2400" dirty="0">
                <a:effectLst/>
                <a:latin typeface="Tahoma" panose="020B0604030504040204" pitchFamily="34" charset="0"/>
                <a:ea typeface="Calibri" panose="020F0502020204030204" pitchFamily="34" charset="0"/>
              </a:rPr>
              <a:t> x K</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2. K</a:t>
            </a:r>
            <a:r>
              <a:rPr lang="en-IN" sz="2400" baseline="-25000" dirty="0">
                <a:effectLst/>
                <a:latin typeface="Tahoma" panose="020B0604030504040204" pitchFamily="34" charset="0"/>
                <a:ea typeface="Calibri" panose="020F0502020204030204" pitchFamily="34" charset="0"/>
              </a:rPr>
              <a:t>1</a:t>
            </a:r>
            <a:r>
              <a:rPr lang="en-IN" sz="2400" dirty="0">
                <a:effectLst/>
                <a:latin typeface="Tahoma" panose="020B0604030504040204" pitchFamily="34" charset="0"/>
                <a:ea typeface="Calibri" panose="020F0502020204030204" pitchFamily="34" charset="0"/>
              </a:rPr>
              <a:t>/K</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3. K</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/K</a:t>
            </a:r>
            <a:r>
              <a:rPr lang="en-IN" sz="2400" baseline="-25000" dirty="0">
                <a:effectLst/>
                <a:latin typeface="Tahoma" panose="020B0604030504040204" pitchFamily="34" charset="0"/>
                <a:ea typeface="Calibri" panose="020F0502020204030204" pitchFamily="34" charset="0"/>
              </a:rPr>
              <a:t>1</a:t>
            </a:r>
            <a:r>
              <a:rPr lang="en-IN" sz="2400" dirty="0">
                <a:effectLst/>
                <a:latin typeface="Tahoma" panose="020B0604030504040204" pitchFamily="34" charset="0"/>
                <a:ea typeface="Calibri" panose="020F0502020204030204" pitchFamily="34" charset="0"/>
              </a:rPr>
              <a:t>	    			 4. K </a:t>
            </a:r>
            <a:r>
              <a:rPr lang="en-IN" sz="2400" baseline="-25000" dirty="0">
                <a:effectLst/>
                <a:latin typeface="Tahoma" panose="020B0604030504040204" pitchFamily="34" charset="0"/>
                <a:ea typeface="Calibri" panose="020F0502020204030204" pitchFamily="34" charset="0"/>
              </a:rPr>
              <a:t>2</a:t>
            </a:r>
            <a:r>
              <a:rPr lang="en-IN" sz="2400" baseline="30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/K</a:t>
            </a:r>
            <a:r>
              <a:rPr lang="en-IN" sz="2400" baseline="-25000" dirty="0">
                <a:latin typeface="Tahoma" panose="020B0604030504040204" pitchFamily="34" charset="0"/>
                <a:ea typeface="Calibri" panose="020F0502020204030204" pitchFamily="34" charset="0"/>
              </a:rPr>
              <a:t>1</a:t>
            </a:r>
            <a:endParaRPr lang="en-IN" sz="2400" dirty="0"/>
          </a:p>
        </p:txBody>
      </p:sp>
      <p:graphicFrame>
        <p:nvGraphicFramePr>
          <p:cNvPr id="10" name="Object 9">
            <a:extLst>
              <a:ext uri="{FF2B5EF4-FFF2-40B4-BE49-F238E27FC236}">
                <a16:creationId xmlns:a16="http://schemas.microsoft.com/office/drawing/2014/main" id="{BD078BA6-7146-7245-E4FC-56E6A5E59AF6}"/>
              </a:ext>
            </a:extLst>
          </p:cNvPr>
          <p:cNvGraphicFramePr>
            <a:graphicFrameLocks noChangeAspect="1"/>
          </p:cNvGraphicFramePr>
          <p:nvPr>
            <p:extLst>
              <p:ext uri="{D42A27DB-BD31-4B8C-83A1-F6EECF244321}">
                <p14:modId xmlns:p14="http://schemas.microsoft.com/office/powerpoint/2010/main" val="2069520759"/>
              </p:ext>
            </p:extLst>
          </p:nvPr>
        </p:nvGraphicFramePr>
        <p:xfrm>
          <a:off x="1924050" y="3061677"/>
          <a:ext cx="2533650" cy="692964"/>
        </p:xfrm>
        <a:graphic>
          <a:graphicData uri="http://schemas.openxmlformats.org/presentationml/2006/ole">
            <mc:AlternateContent xmlns:mc="http://schemas.openxmlformats.org/markup-compatibility/2006">
              <mc:Choice xmlns:v="urn:schemas-microsoft-com:vml" Requires="v">
                <p:oleObj name="Equation" r:id="rId5" imgW="1485720" imgH="406080" progId="Equation.DSMT4">
                  <p:embed/>
                </p:oleObj>
              </mc:Choice>
              <mc:Fallback>
                <p:oleObj name="Equation" r:id="rId5" imgW="1485720" imgH="406080" progId="Equation.DSMT4">
                  <p:embed/>
                  <p:pic>
                    <p:nvPicPr>
                      <p:cNvPr id="0" name=""/>
                      <p:cNvPicPr/>
                      <p:nvPr/>
                    </p:nvPicPr>
                    <p:blipFill>
                      <a:blip r:embed="rId6"/>
                      <a:stretch>
                        <a:fillRect/>
                      </a:stretch>
                    </p:blipFill>
                    <p:spPr>
                      <a:xfrm>
                        <a:off x="1924050" y="3061677"/>
                        <a:ext cx="2533650" cy="692964"/>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063EB2B5-7DF0-68FC-749E-F3338667EC5D}"/>
              </a:ext>
            </a:extLst>
          </p:cNvPr>
          <p:cNvSpPr txBox="1"/>
          <p:nvPr/>
        </p:nvSpPr>
        <p:spPr>
          <a:xfrm>
            <a:off x="471488" y="2180853"/>
            <a:ext cx="747712" cy="461665"/>
          </a:xfrm>
          <a:prstGeom prst="rect">
            <a:avLst/>
          </a:prstGeom>
          <a:noFill/>
        </p:spPr>
        <p:txBody>
          <a:bodyPr wrap="square" rtlCol="0">
            <a:spAutoFit/>
          </a:bodyPr>
          <a:lstStyle/>
          <a:p>
            <a:r>
              <a:rPr lang="en-IN" sz="2400" dirty="0">
                <a:solidFill>
                  <a:srgbClr val="FFFF00"/>
                </a:solidFill>
              </a:rPr>
              <a:t>Q 5</a:t>
            </a:r>
            <a:r>
              <a:rPr lang="en-IN" dirty="0"/>
              <a:t>. </a:t>
            </a:r>
          </a:p>
        </p:txBody>
      </p:sp>
    </p:spTree>
    <p:extLst>
      <p:ext uri="{BB962C8B-B14F-4D97-AF65-F5344CB8AC3E}">
        <p14:creationId xmlns:p14="http://schemas.microsoft.com/office/powerpoint/2010/main" val="98751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42D10B-7FEB-CF41-6C5E-6D4307668433}"/>
              </a:ext>
            </a:extLst>
          </p:cNvPr>
          <p:cNvSpPr txBox="1"/>
          <p:nvPr/>
        </p:nvSpPr>
        <p:spPr>
          <a:xfrm>
            <a:off x="828136" y="1207697"/>
            <a:ext cx="10921042" cy="2677656"/>
          </a:xfrm>
          <a:prstGeom prst="rect">
            <a:avLst/>
          </a:prstGeom>
          <a:noFill/>
        </p:spPr>
        <p:txBody>
          <a:bodyPr wrap="square" rtlCol="0">
            <a:spAutoFit/>
          </a:bodyPr>
          <a:lstStyle/>
          <a:p>
            <a:r>
              <a:rPr lang="en-IN" sz="2800" dirty="0" err="1"/>
              <a:t>K</a:t>
            </a:r>
            <a:r>
              <a:rPr lang="en-IN" sz="2800" baseline="-25000" dirty="0" err="1"/>
              <a:t>p</a:t>
            </a:r>
            <a:r>
              <a:rPr lang="en-IN" sz="2800" dirty="0"/>
              <a:t> – Equilibrium constant in forms of partial pressure.</a:t>
            </a:r>
          </a:p>
          <a:p>
            <a:endParaRPr lang="en-IN" sz="2800" dirty="0"/>
          </a:p>
          <a:p>
            <a:r>
              <a:rPr lang="en-IN" sz="2800" dirty="0" err="1"/>
              <a:t>aA</a:t>
            </a:r>
            <a:r>
              <a:rPr lang="en-IN" sz="2800" dirty="0"/>
              <a:t> + </a:t>
            </a:r>
            <a:r>
              <a:rPr lang="en-IN" sz="2800" dirty="0" err="1"/>
              <a:t>bB</a:t>
            </a:r>
            <a:r>
              <a:rPr lang="en-IN" sz="2800" dirty="0"/>
              <a:t> </a:t>
            </a:r>
            <a:r>
              <a:rPr lang="en-IN" sz="2800" dirty="0">
                <a:sym typeface="Symbol" panose="05050102010706020507" pitchFamily="18" charset="2"/>
              </a:rPr>
              <a:t> </a:t>
            </a:r>
            <a:r>
              <a:rPr lang="en-IN" sz="2800" dirty="0" err="1">
                <a:sym typeface="Symbol" panose="05050102010706020507" pitchFamily="18" charset="2"/>
              </a:rPr>
              <a:t>cC</a:t>
            </a:r>
            <a:r>
              <a:rPr lang="en-IN" sz="2800" dirty="0">
                <a:sym typeface="Symbol" panose="05050102010706020507" pitchFamily="18" charset="2"/>
              </a:rPr>
              <a:t> + </a:t>
            </a:r>
            <a:r>
              <a:rPr lang="en-IN" sz="2800" dirty="0" err="1">
                <a:sym typeface="Symbol" panose="05050102010706020507" pitchFamily="18" charset="2"/>
              </a:rPr>
              <a:t>dD</a:t>
            </a:r>
            <a:endParaRPr lang="en-IN" sz="2800" dirty="0">
              <a:sym typeface="Symbol" panose="05050102010706020507" pitchFamily="18" charset="2"/>
            </a:endParaRPr>
          </a:p>
          <a:p>
            <a:r>
              <a:rPr lang="en-IN" sz="2800" dirty="0">
                <a:sym typeface="Symbol" panose="05050102010706020507" pitchFamily="18" charset="2"/>
              </a:rPr>
              <a:t>(g)    (g)      (g)    (g)</a:t>
            </a:r>
          </a:p>
          <a:p>
            <a:pPr marL="342900" indent="-342900">
              <a:buAutoNum type="alphaLcParenBoth" startAt="7"/>
            </a:pPr>
            <a:endParaRPr lang="en-IN" sz="2800" dirty="0">
              <a:sym typeface="Symbol" panose="05050102010706020507" pitchFamily="18" charset="2"/>
            </a:endParaRPr>
          </a:p>
          <a:p>
            <a:r>
              <a:rPr lang="en-IN" sz="2800" dirty="0" err="1">
                <a:sym typeface="Symbol" panose="05050102010706020507" pitchFamily="18" charset="2"/>
              </a:rPr>
              <a:t>K</a:t>
            </a:r>
            <a:r>
              <a:rPr lang="en-IN" sz="2800" baseline="-25000" dirty="0" err="1">
                <a:sym typeface="Symbol" panose="05050102010706020507" pitchFamily="18" charset="2"/>
              </a:rPr>
              <a:t>p</a:t>
            </a:r>
            <a:r>
              <a:rPr lang="en-IN" sz="2800" dirty="0">
                <a:sym typeface="Symbol" panose="05050102010706020507" pitchFamily="18" charset="2"/>
              </a:rPr>
              <a:t> = (P</a:t>
            </a:r>
            <a:r>
              <a:rPr lang="en-IN" sz="2800" baseline="-25000" dirty="0">
                <a:sym typeface="Symbol" panose="05050102010706020507" pitchFamily="18" charset="2"/>
              </a:rPr>
              <a:t>C</a:t>
            </a:r>
            <a:r>
              <a:rPr lang="en-IN" sz="2800" dirty="0">
                <a:sym typeface="Symbol" panose="05050102010706020507" pitchFamily="18" charset="2"/>
              </a:rPr>
              <a:t>)</a:t>
            </a:r>
            <a:r>
              <a:rPr lang="en-IN" sz="2800" baseline="30000" dirty="0">
                <a:sym typeface="Symbol" panose="05050102010706020507" pitchFamily="18" charset="2"/>
              </a:rPr>
              <a:t>c</a:t>
            </a:r>
            <a:r>
              <a:rPr lang="en-IN" sz="2800" dirty="0">
                <a:sym typeface="Symbol" panose="05050102010706020507" pitchFamily="18" charset="2"/>
              </a:rPr>
              <a:t> (P</a:t>
            </a:r>
            <a:r>
              <a:rPr lang="en-IN" sz="2800" baseline="-25000" dirty="0">
                <a:sym typeface="Symbol" panose="05050102010706020507" pitchFamily="18" charset="2"/>
              </a:rPr>
              <a:t>D</a:t>
            </a:r>
            <a:r>
              <a:rPr lang="en-IN" sz="2800" dirty="0">
                <a:sym typeface="Symbol" panose="05050102010706020507" pitchFamily="18" charset="2"/>
              </a:rPr>
              <a:t>)</a:t>
            </a:r>
            <a:r>
              <a:rPr lang="en-IN" sz="2800" baseline="30000" dirty="0">
                <a:sym typeface="Symbol" panose="05050102010706020507" pitchFamily="18" charset="2"/>
              </a:rPr>
              <a:t>d</a:t>
            </a:r>
            <a:r>
              <a:rPr lang="en-IN" sz="2800" dirty="0">
                <a:sym typeface="Symbol" panose="05050102010706020507" pitchFamily="18" charset="2"/>
              </a:rPr>
              <a:t> / (P</a:t>
            </a:r>
            <a:r>
              <a:rPr lang="en-IN" sz="2800" baseline="-25000" dirty="0">
                <a:sym typeface="Symbol" panose="05050102010706020507" pitchFamily="18" charset="2"/>
              </a:rPr>
              <a:t>A</a:t>
            </a:r>
            <a:r>
              <a:rPr lang="en-IN" sz="2800" dirty="0">
                <a:sym typeface="Symbol" panose="05050102010706020507" pitchFamily="18" charset="2"/>
              </a:rPr>
              <a:t>)</a:t>
            </a:r>
            <a:r>
              <a:rPr lang="en-IN" sz="2800" baseline="30000" dirty="0">
                <a:sym typeface="Symbol" panose="05050102010706020507" pitchFamily="18" charset="2"/>
              </a:rPr>
              <a:t>a</a:t>
            </a:r>
            <a:r>
              <a:rPr lang="en-IN" sz="2800" dirty="0">
                <a:sym typeface="Symbol" panose="05050102010706020507" pitchFamily="18" charset="2"/>
              </a:rPr>
              <a:t> (P</a:t>
            </a:r>
            <a:r>
              <a:rPr lang="en-IN" sz="2800" baseline="-25000" dirty="0">
                <a:sym typeface="Symbol" panose="05050102010706020507" pitchFamily="18" charset="2"/>
              </a:rPr>
              <a:t>B</a:t>
            </a:r>
            <a:r>
              <a:rPr lang="en-IN" sz="2800" dirty="0">
                <a:sym typeface="Symbol" panose="05050102010706020507" pitchFamily="18" charset="2"/>
              </a:rPr>
              <a:t>)</a:t>
            </a:r>
            <a:r>
              <a:rPr lang="en-IN" sz="2800" baseline="30000" dirty="0">
                <a:sym typeface="Symbol" panose="05050102010706020507" pitchFamily="18" charset="2"/>
              </a:rPr>
              <a:t>b</a:t>
            </a:r>
            <a:endParaRPr lang="en-IN" sz="2800" dirty="0">
              <a:sym typeface="Symbol" panose="05050102010706020507" pitchFamily="18" charset="2"/>
            </a:endParaRPr>
          </a:p>
        </p:txBody>
      </p:sp>
      <p:pic>
        <p:nvPicPr>
          <p:cNvPr id="2" name="Picture 1">
            <a:extLst>
              <a:ext uri="{FF2B5EF4-FFF2-40B4-BE49-F238E27FC236}">
                <a16:creationId xmlns:a16="http://schemas.microsoft.com/office/drawing/2014/main" id="{4DEDB251-2578-8734-9B36-796A4467C73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403815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ECAA6D-1FAD-0654-C419-FACF85C9F3AA}"/>
              </a:ext>
            </a:extLst>
          </p:cNvPr>
          <p:cNvSpPr txBox="1"/>
          <p:nvPr/>
        </p:nvSpPr>
        <p:spPr>
          <a:xfrm>
            <a:off x="950184" y="902579"/>
            <a:ext cx="7507856" cy="4093428"/>
          </a:xfrm>
          <a:prstGeom prst="rect">
            <a:avLst/>
          </a:prstGeom>
          <a:noFill/>
        </p:spPr>
        <p:txBody>
          <a:bodyPr wrap="square" rtlCol="0">
            <a:spAutoFit/>
          </a:bodyPr>
          <a:lstStyle/>
          <a:p>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Relationship between K</a:t>
            </a:r>
            <a:r>
              <a:rPr lang="en-IN" sz="3600" b="1" baseline="-25000"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c</a:t>
            </a:r>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 &amp; </a:t>
            </a:r>
            <a:r>
              <a:rPr lang="en-IN" sz="3600" b="1"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K</a:t>
            </a:r>
            <a:r>
              <a:rPr lang="en-IN" sz="3600" b="1" baseline="-25000"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p</a:t>
            </a:r>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 </a:t>
            </a:r>
          </a:p>
          <a:p>
            <a:endParaRPr lang="en-IN" sz="2800" dirty="0"/>
          </a:p>
          <a:p>
            <a:r>
              <a:rPr lang="en-IN" sz="2800" dirty="0"/>
              <a:t>For ideal gases		PV = </a:t>
            </a:r>
            <a:r>
              <a:rPr lang="en-IN" sz="2800" dirty="0" err="1"/>
              <a:t>nRT</a:t>
            </a:r>
            <a:r>
              <a:rPr lang="en-IN" sz="2800" dirty="0"/>
              <a:t>        </a:t>
            </a:r>
          </a:p>
          <a:p>
            <a:r>
              <a:rPr lang="en-IN" sz="2800" dirty="0"/>
              <a:t>						P = (n/V) RT       </a:t>
            </a:r>
          </a:p>
          <a:p>
            <a:r>
              <a:rPr lang="en-IN" sz="2800" dirty="0"/>
              <a:t>						P = </a:t>
            </a:r>
            <a:r>
              <a:rPr lang="en-IN" sz="2800" dirty="0" err="1"/>
              <a:t>cRT</a:t>
            </a:r>
            <a:r>
              <a:rPr lang="en-IN" sz="2800" dirty="0"/>
              <a:t>        </a:t>
            </a:r>
          </a:p>
          <a:p>
            <a:r>
              <a:rPr lang="en-IN" sz="2800" dirty="0"/>
              <a:t>						c = P/RT</a:t>
            </a:r>
          </a:p>
          <a:p>
            <a:endParaRPr lang="en-IN" sz="2800" dirty="0"/>
          </a:p>
          <a:p>
            <a:r>
              <a:rPr lang="en-IN" sz="2800" dirty="0"/>
              <a:t>For a reaction   	</a:t>
            </a:r>
            <a:r>
              <a:rPr lang="en-IN" sz="2800" dirty="0" err="1"/>
              <a:t>aA</a:t>
            </a:r>
            <a:r>
              <a:rPr lang="en-IN" sz="2800" dirty="0"/>
              <a:t> + </a:t>
            </a:r>
            <a:r>
              <a:rPr lang="en-IN" sz="2800" dirty="0" err="1"/>
              <a:t>bB</a:t>
            </a:r>
            <a:r>
              <a:rPr lang="en-IN" sz="2800" dirty="0"/>
              <a:t> </a:t>
            </a:r>
            <a:r>
              <a:rPr lang="en-IN" sz="2800" dirty="0">
                <a:sym typeface="Symbol" panose="05050102010706020507" pitchFamily="18" charset="2"/>
              </a:rPr>
              <a:t> </a:t>
            </a:r>
            <a:r>
              <a:rPr lang="en-IN" sz="2800" dirty="0" err="1">
                <a:sym typeface="Symbol" panose="05050102010706020507" pitchFamily="18" charset="2"/>
              </a:rPr>
              <a:t>cC</a:t>
            </a:r>
            <a:r>
              <a:rPr lang="en-IN" sz="2800" dirty="0">
                <a:sym typeface="Symbol" panose="05050102010706020507" pitchFamily="18" charset="2"/>
              </a:rPr>
              <a:t> + </a:t>
            </a:r>
            <a:r>
              <a:rPr lang="en-IN" sz="2800" dirty="0" err="1">
                <a:sym typeface="Symbol" panose="05050102010706020507" pitchFamily="18" charset="2"/>
              </a:rPr>
              <a:t>dD</a:t>
            </a:r>
            <a:endParaRPr lang="en-IN" sz="2800" dirty="0">
              <a:sym typeface="Symbol" panose="05050102010706020507" pitchFamily="18" charset="2"/>
            </a:endParaRPr>
          </a:p>
          <a:p>
            <a:r>
              <a:rPr lang="en-IN" sz="2800" dirty="0">
                <a:sym typeface="Symbol" panose="05050102010706020507" pitchFamily="18" charset="2"/>
              </a:rPr>
              <a:t>                             (g)    (g)      (g)    (g)</a:t>
            </a:r>
          </a:p>
        </p:txBody>
      </p:sp>
      <p:pic>
        <p:nvPicPr>
          <p:cNvPr id="2" name="Picture 1">
            <a:extLst>
              <a:ext uri="{FF2B5EF4-FFF2-40B4-BE49-F238E27FC236}">
                <a16:creationId xmlns:a16="http://schemas.microsoft.com/office/drawing/2014/main" id="{46AD13B9-7751-19B5-CC24-E207828A685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009125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33FB3B-F74D-535C-0E21-AC866F63F9C5}"/>
              </a:ext>
            </a:extLst>
          </p:cNvPr>
          <p:cNvSpPr txBox="1"/>
          <p:nvPr/>
        </p:nvSpPr>
        <p:spPr>
          <a:xfrm>
            <a:off x="984789" y="4346579"/>
            <a:ext cx="9168861" cy="1384995"/>
          </a:xfrm>
          <a:prstGeom prst="rect">
            <a:avLst/>
          </a:prstGeom>
          <a:noFill/>
        </p:spPr>
        <p:txBody>
          <a:bodyPr wrap="square" rtlCol="0">
            <a:spAutoFit/>
          </a:bodyPr>
          <a:lstStyle/>
          <a:p>
            <a:r>
              <a:rPr lang="en-IN" sz="2800" dirty="0"/>
              <a:t>K</a:t>
            </a:r>
            <a:r>
              <a:rPr lang="en-IN" sz="2800" baseline="-25000" dirty="0"/>
              <a:t>C</a:t>
            </a:r>
            <a:r>
              <a:rPr lang="en-IN" sz="2800" dirty="0"/>
              <a:t> = K</a:t>
            </a:r>
            <a:r>
              <a:rPr lang="en-IN" sz="2800" baseline="-25000" dirty="0"/>
              <a:t>P</a:t>
            </a:r>
            <a:r>
              <a:rPr lang="en-IN" sz="2800" dirty="0"/>
              <a:t> . (RT)</a:t>
            </a:r>
            <a:r>
              <a:rPr lang="en-IN" sz="2800" baseline="30000" dirty="0"/>
              <a:t>-</a:t>
            </a:r>
            <a:r>
              <a:rPr lang="en-IN" sz="2800" baseline="30000" dirty="0">
                <a:sym typeface="Symbol" panose="05050102010706020507" pitchFamily="18" charset="2"/>
              </a:rPr>
              <a:t>ng</a:t>
            </a:r>
            <a:endParaRPr lang="en-IN" sz="2800" dirty="0">
              <a:sym typeface="Symbol" panose="05050102010706020507" pitchFamily="18" charset="2"/>
            </a:endParaRPr>
          </a:p>
          <a:p>
            <a:r>
              <a:rPr lang="en-IN" sz="2800" dirty="0">
                <a:sym typeface="Symbol" panose="05050102010706020507" pitchFamily="18" charset="2"/>
              </a:rPr>
              <a:t>K</a:t>
            </a:r>
            <a:r>
              <a:rPr lang="en-IN" sz="2800" baseline="-25000" dirty="0">
                <a:sym typeface="Symbol" panose="05050102010706020507" pitchFamily="18" charset="2"/>
              </a:rPr>
              <a:t>P</a:t>
            </a:r>
            <a:r>
              <a:rPr lang="en-IN" sz="2800" dirty="0">
                <a:sym typeface="Symbol" panose="05050102010706020507" pitchFamily="18" charset="2"/>
              </a:rPr>
              <a:t> = K</a:t>
            </a:r>
            <a:r>
              <a:rPr lang="en-IN" sz="2800" baseline="-25000" dirty="0">
                <a:sym typeface="Symbol" panose="05050102010706020507" pitchFamily="18" charset="2"/>
              </a:rPr>
              <a:t>C</a:t>
            </a:r>
            <a:r>
              <a:rPr lang="en-IN" sz="2800" dirty="0">
                <a:sym typeface="Symbol" panose="05050102010706020507" pitchFamily="18" charset="2"/>
              </a:rPr>
              <a:t> (RT)</a:t>
            </a:r>
            <a:r>
              <a:rPr lang="en-IN" sz="2800" baseline="30000" dirty="0">
                <a:sym typeface="Symbol" panose="05050102010706020507" pitchFamily="18" charset="2"/>
              </a:rPr>
              <a:t>ng</a:t>
            </a:r>
            <a:r>
              <a:rPr lang="en-IN" sz="2800" baseline="-25000" dirty="0">
                <a:sym typeface="Symbol" panose="05050102010706020507" pitchFamily="18" charset="2"/>
              </a:rPr>
              <a:t>  </a:t>
            </a:r>
            <a:r>
              <a:rPr lang="en-IN" sz="2800" dirty="0">
                <a:sym typeface="Symbol" panose="05050102010706020507" pitchFamily="18" charset="2"/>
              </a:rPr>
              <a:t>     		ng = No. of moles of gaseous product 							– no. of moles of gaseous reactants</a:t>
            </a:r>
            <a:endParaRPr lang="en-IN" sz="2800" dirty="0"/>
          </a:p>
        </p:txBody>
      </p:sp>
      <p:pic>
        <p:nvPicPr>
          <p:cNvPr id="2" name="Picture 1">
            <a:extLst>
              <a:ext uri="{FF2B5EF4-FFF2-40B4-BE49-F238E27FC236}">
                <a16:creationId xmlns:a16="http://schemas.microsoft.com/office/drawing/2014/main" id="{70F6CB3D-C068-7C01-DE31-1D5E842AA2F0}"/>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F4005EF2-118A-DF63-3B64-45BA3FFED82E}"/>
              </a:ext>
            </a:extLst>
          </p:cNvPr>
          <p:cNvGraphicFramePr>
            <a:graphicFrameLocks noChangeAspect="1"/>
          </p:cNvGraphicFramePr>
          <p:nvPr>
            <p:extLst>
              <p:ext uri="{D42A27DB-BD31-4B8C-83A1-F6EECF244321}">
                <p14:modId xmlns:p14="http://schemas.microsoft.com/office/powerpoint/2010/main" val="3559400877"/>
              </p:ext>
            </p:extLst>
          </p:nvPr>
        </p:nvGraphicFramePr>
        <p:xfrm>
          <a:off x="1154113" y="752475"/>
          <a:ext cx="3675062" cy="2072298"/>
        </p:xfrm>
        <a:graphic>
          <a:graphicData uri="http://schemas.openxmlformats.org/presentationml/2006/ole">
            <mc:AlternateContent xmlns:mc="http://schemas.openxmlformats.org/markup-compatibility/2006">
              <mc:Choice xmlns:v="urn:schemas-microsoft-com:vml" Requires="v">
                <p:oleObj name="Equation" r:id="rId3" imgW="1652513" imgH="931738" progId="Equation.DSMT4">
                  <p:embed/>
                </p:oleObj>
              </mc:Choice>
              <mc:Fallback>
                <p:oleObj name="Equation" r:id="rId3" imgW="1652513" imgH="931738" progId="Equation.DSMT4">
                  <p:embed/>
                  <p:pic>
                    <p:nvPicPr>
                      <p:cNvPr id="0" name=""/>
                      <p:cNvPicPr/>
                      <p:nvPr/>
                    </p:nvPicPr>
                    <p:blipFill>
                      <a:blip r:embed="rId4"/>
                      <a:stretch>
                        <a:fillRect/>
                      </a:stretch>
                    </p:blipFill>
                    <p:spPr>
                      <a:xfrm>
                        <a:off x="1154113" y="752475"/>
                        <a:ext cx="3675062" cy="207229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66A766A2-407E-032C-9C32-A61B1A10E688}"/>
              </a:ext>
            </a:extLst>
          </p:cNvPr>
          <p:cNvGraphicFramePr>
            <a:graphicFrameLocks noChangeAspect="1"/>
          </p:cNvGraphicFramePr>
          <p:nvPr>
            <p:extLst>
              <p:ext uri="{D42A27DB-BD31-4B8C-83A1-F6EECF244321}">
                <p14:modId xmlns:p14="http://schemas.microsoft.com/office/powerpoint/2010/main" val="1315696889"/>
              </p:ext>
            </p:extLst>
          </p:nvPr>
        </p:nvGraphicFramePr>
        <p:xfrm>
          <a:off x="1244599" y="2994025"/>
          <a:ext cx="4093841" cy="1092200"/>
        </p:xfrm>
        <a:graphic>
          <a:graphicData uri="http://schemas.openxmlformats.org/presentationml/2006/ole">
            <mc:AlternateContent xmlns:mc="http://schemas.openxmlformats.org/markup-compatibility/2006">
              <mc:Choice xmlns:v="urn:schemas-microsoft-com:vml" Requires="v">
                <p:oleObj name="Equation" r:id="rId5" imgW="1701443" imgH="453532" progId="Equation.DSMT4">
                  <p:embed/>
                </p:oleObj>
              </mc:Choice>
              <mc:Fallback>
                <p:oleObj name="Equation" r:id="rId5" imgW="1701443" imgH="453532" progId="Equation.DSMT4">
                  <p:embed/>
                  <p:pic>
                    <p:nvPicPr>
                      <p:cNvPr id="0" name=""/>
                      <p:cNvPicPr/>
                      <p:nvPr/>
                    </p:nvPicPr>
                    <p:blipFill>
                      <a:blip r:embed="rId6"/>
                      <a:stretch>
                        <a:fillRect/>
                      </a:stretch>
                    </p:blipFill>
                    <p:spPr>
                      <a:xfrm>
                        <a:off x="1244599" y="2994025"/>
                        <a:ext cx="4093841" cy="1092200"/>
                      </a:xfrm>
                      <a:prstGeom prst="rect">
                        <a:avLst/>
                      </a:prstGeom>
                    </p:spPr>
                  </p:pic>
                </p:oleObj>
              </mc:Fallback>
            </mc:AlternateContent>
          </a:graphicData>
        </a:graphic>
      </p:graphicFrame>
    </p:spTree>
    <p:extLst>
      <p:ext uri="{BB962C8B-B14F-4D97-AF65-F5344CB8AC3E}">
        <p14:creationId xmlns:p14="http://schemas.microsoft.com/office/powerpoint/2010/main" val="496622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EC1297-FC55-8C9B-C26F-01997986E929}"/>
              </a:ext>
            </a:extLst>
          </p:cNvPr>
          <p:cNvSpPr txBox="1"/>
          <p:nvPr/>
        </p:nvSpPr>
        <p:spPr>
          <a:xfrm>
            <a:off x="1082615" y="1012954"/>
            <a:ext cx="10026770" cy="4955203"/>
          </a:xfrm>
          <a:prstGeom prst="rect">
            <a:avLst/>
          </a:prstGeom>
          <a:noFill/>
        </p:spPr>
        <p:txBody>
          <a:bodyPr wrap="square" rtlCol="0">
            <a:spAutoFit/>
          </a:bodyPr>
          <a:lstStyle/>
          <a:p>
            <a:r>
              <a:rPr lang="en-IN" sz="2800" dirty="0" err="1"/>
              <a:t>Eg</a:t>
            </a:r>
            <a:r>
              <a:rPr lang="en-IN" sz="2800" dirty="0"/>
              <a:t>: N</a:t>
            </a:r>
            <a:r>
              <a:rPr lang="en-IN" sz="2800" baseline="-25000" dirty="0"/>
              <a:t>2</a:t>
            </a:r>
            <a:r>
              <a:rPr lang="en-IN" sz="2800" dirty="0"/>
              <a:t> + 3H</a:t>
            </a:r>
            <a:r>
              <a:rPr lang="en-IN" sz="2800" baseline="-25000" dirty="0"/>
              <a:t>2               </a:t>
            </a:r>
            <a:r>
              <a:rPr lang="en-IN" sz="2800" dirty="0"/>
              <a:t>2NH</a:t>
            </a:r>
            <a:r>
              <a:rPr lang="en-IN" sz="2800" baseline="-25000" dirty="0"/>
              <a:t>3</a:t>
            </a:r>
          </a:p>
          <a:p>
            <a:r>
              <a:rPr lang="en-IN" sz="2800" baseline="-25000" dirty="0"/>
              <a:t>    </a:t>
            </a:r>
            <a:r>
              <a:rPr lang="en-IN" sz="2800" dirty="0"/>
              <a:t>    (g)    (g)                   (g)</a:t>
            </a:r>
          </a:p>
          <a:p>
            <a:r>
              <a:rPr lang="en-IN" sz="2800" dirty="0"/>
              <a:t>      </a:t>
            </a:r>
            <a:r>
              <a:rPr lang="en-IN" sz="2800" dirty="0">
                <a:sym typeface="Symbol" panose="05050102010706020507" pitchFamily="18" charset="2"/>
              </a:rPr>
              <a:t>ng = 2 – (3 + 1) = -2             </a:t>
            </a:r>
            <a:r>
              <a:rPr lang="en-IN" sz="2800" dirty="0" err="1">
                <a:sym typeface="Symbol" panose="05050102010706020507" pitchFamily="18" charset="2"/>
              </a:rPr>
              <a:t>K</a:t>
            </a:r>
            <a:r>
              <a:rPr lang="en-IN" sz="2800" baseline="-25000" dirty="0" err="1">
                <a:sym typeface="Symbol" panose="05050102010706020507" pitchFamily="18" charset="2"/>
              </a:rPr>
              <a:t>p</a:t>
            </a:r>
            <a:r>
              <a:rPr lang="en-IN" sz="2800" dirty="0">
                <a:sym typeface="Symbol" panose="05050102010706020507" pitchFamily="18" charset="2"/>
              </a:rPr>
              <a:t> = K</a:t>
            </a:r>
            <a:r>
              <a:rPr lang="en-IN" sz="2800" baseline="-25000" dirty="0">
                <a:sym typeface="Symbol" panose="05050102010706020507" pitchFamily="18" charset="2"/>
              </a:rPr>
              <a:t>c</a:t>
            </a:r>
            <a:r>
              <a:rPr lang="en-IN" sz="2800" dirty="0">
                <a:sym typeface="Symbol" panose="05050102010706020507" pitchFamily="18" charset="2"/>
              </a:rPr>
              <a:t> (RT)</a:t>
            </a:r>
            <a:r>
              <a:rPr lang="en-IN" sz="2800" baseline="30000" dirty="0">
                <a:sym typeface="Symbol" panose="05050102010706020507" pitchFamily="18" charset="2"/>
              </a:rPr>
              <a:t>-2</a:t>
            </a:r>
            <a:r>
              <a:rPr lang="en-IN" sz="2800" dirty="0">
                <a:sym typeface="Symbol" panose="05050102010706020507" pitchFamily="18" charset="2"/>
              </a:rPr>
              <a:t> </a:t>
            </a:r>
          </a:p>
          <a:p>
            <a:endParaRPr lang="en-IN" sz="2800" dirty="0">
              <a:sym typeface="Symbol" panose="05050102010706020507" pitchFamily="18" charset="2"/>
            </a:endParaRPr>
          </a:p>
          <a:p>
            <a:r>
              <a:rPr lang="en-IN" sz="3600" dirty="0">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Units of </a:t>
            </a:r>
            <a:r>
              <a:rPr lang="en-IN" sz="3600" dirty="0" err="1">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K</a:t>
            </a:r>
            <a:r>
              <a:rPr lang="en-IN" sz="3600" baseline="-25000" dirty="0" err="1">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p</a:t>
            </a:r>
            <a:r>
              <a:rPr lang="en-IN" sz="3600" dirty="0">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 &amp; K</a:t>
            </a:r>
            <a:r>
              <a:rPr lang="en-IN" sz="3600" baseline="-25000" dirty="0">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c</a:t>
            </a:r>
            <a:r>
              <a:rPr lang="en-IN" sz="3600" dirty="0">
                <a:ln w="0">
                  <a:solidFill>
                    <a:srgbClr val="92D050"/>
                  </a:solidFill>
                </a:ln>
                <a:solidFill>
                  <a:srgbClr val="92D050"/>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 :</a:t>
            </a:r>
          </a:p>
          <a:p>
            <a:endParaRPr lang="en-IN" sz="2800" dirty="0">
              <a:sym typeface="Symbol" panose="05050102010706020507" pitchFamily="18" charset="2"/>
            </a:endParaRPr>
          </a:p>
          <a:p>
            <a:r>
              <a:rPr lang="en-IN" sz="2800" dirty="0">
                <a:sym typeface="Symbol" panose="05050102010706020507" pitchFamily="18" charset="2"/>
              </a:rPr>
              <a:t>Normally </a:t>
            </a:r>
            <a:r>
              <a:rPr lang="en-IN" sz="2800" dirty="0" err="1">
                <a:sym typeface="Symbol" panose="05050102010706020507" pitchFamily="18" charset="2"/>
              </a:rPr>
              <a:t>K</a:t>
            </a:r>
            <a:r>
              <a:rPr lang="en-IN" sz="2800" baseline="-25000" dirty="0" err="1">
                <a:sym typeface="Symbol" panose="05050102010706020507" pitchFamily="18" charset="2"/>
              </a:rPr>
              <a:t>p</a:t>
            </a:r>
            <a:r>
              <a:rPr lang="en-IN" sz="2800" dirty="0">
                <a:sym typeface="Symbol" panose="05050102010706020507" pitchFamily="18" charset="2"/>
              </a:rPr>
              <a:t> &amp; K</a:t>
            </a:r>
            <a:r>
              <a:rPr lang="en-IN" sz="2800" baseline="-25000" dirty="0">
                <a:sym typeface="Symbol" panose="05050102010706020507" pitchFamily="18" charset="2"/>
              </a:rPr>
              <a:t>c</a:t>
            </a:r>
            <a:r>
              <a:rPr lang="en-IN" sz="2800" dirty="0">
                <a:sym typeface="Symbol" panose="05050102010706020507" pitchFamily="18" charset="2"/>
              </a:rPr>
              <a:t> are unit loss quantities </a:t>
            </a:r>
          </a:p>
          <a:p>
            <a:r>
              <a:rPr lang="en-IN" sz="2800" dirty="0">
                <a:sym typeface="Symbol" panose="05050102010706020507" pitchFamily="18" charset="2"/>
              </a:rPr>
              <a:t>But Normally</a:t>
            </a:r>
          </a:p>
          <a:p>
            <a:r>
              <a:rPr lang="en-IN" sz="2800" dirty="0">
                <a:sym typeface="Symbol" panose="05050102010706020507" pitchFamily="18" charset="2"/>
              </a:rPr>
              <a:t>	Unit of </a:t>
            </a:r>
            <a:r>
              <a:rPr lang="en-IN" sz="2800" dirty="0" err="1">
                <a:sym typeface="Symbol" panose="05050102010706020507" pitchFamily="18" charset="2"/>
              </a:rPr>
              <a:t>K</a:t>
            </a:r>
            <a:r>
              <a:rPr lang="en-IN" sz="2800" baseline="-25000" dirty="0" err="1">
                <a:sym typeface="Symbol" panose="05050102010706020507" pitchFamily="18" charset="2"/>
              </a:rPr>
              <a:t>p</a:t>
            </a:r>
            <a:r>
              <a:rPr lang="en-IN" sz="2800" dirty="0">
                <a:sym typeface="Symbol" panose="05050102010706020507" pitchFamily="18" charset="2"/>
              </a:rPr>
              <a:t> = (</a:t>
            </a:r>
            <a:r>
              <a:rPr lang="en-IN" sz="2800" dirty="0" err="1">
                <a:sym typeface="Symbol" panose="05050102010706020507" pitchFamily="18" charset="2"/>
              </a:rPr>
              <a:t>atm</a:t>
            </a:r>
            <a:r>
              <a:rPr lang="en-IN" sz="2800" dirty="0">
                <a:sym typeface="Symbol" panose="05050102010706020507" pitchFamily="18" charset="2"/>
              </a:rPr>
              <a:t>)</a:t>
            </a:r>
            <a:r>
              <a:rPr lang="en-IN" sz="2800" baseline="30000" dirty="0">
                <a:sym typeface="Symbol" panose="05050102010706020507" pitchFamily="18" charset="2"/>
              </a:rPr>
              <a:t>ng</a:t>
            </a:r>
          </a:p>
          <a:p>
            <a:r>
              <a:rPr lang="en-IN" sz="2800" baseline="30000" dirty="0">
                <a:sym typeface="Symbol" panose="05050102010706020507" pitchFamily="18" charset="2"/>
              </a:rPr>
              <a:t>   </a:t>
            </a:r>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 (concentration)</a:t>
            </a:r>
            <a:r>
              <a:rPr lang="en-IN" sz="2800" baseline="30000" dirty="0">
                <a:sym typeface="Symbol" panose="05050102010706020507" pitchFamily="18" charset="2"/>
              </a:rPr>
              <a:t> ng</a:t>
            </a:r>
          </a:p>
          <a:p>
            <a:r>
              <a:rPr lang="en-IN" sz="2800" dirty="0"/>
              <a:t> </a:t>
            </a:r>
          </a:p>
        </p:txBody>
      </p:sp>
      <p:pic>
        <p:nvPicPr>
          <p:cNvPr id="2" name="Picture 1">
            <a:extLst>
              <a:ext uri="{FF2B5EF4-FFF2-40B4-BE49-F238E27FC236}">
                <a16:creationId xmlns:a16="http://schemas.microsoft.com/office/drawing/2014/main" id="{177BB097-A55F-4B5C-43B2-708BD7F7C32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6239C993-5B71-518F-A671-55A7133A2178}"/>
              </a:ext>
            </a:extLst>
          </p:cNvPr>
          <p:cNvGraphicFramePr>
            <a:graphicFrameLocks noChangeAspect="1"/>
          </p:cNvGraphicFramePr>
          <p:nvPr>
            <p:extLst>
              <p:ext uri="{D42A27DB-BD31-4B8C-83A1-F6EECF244321}">
                <p14:modId xmlns:p14="http://schemas.microsoft.com/office/powerpoint/2010/main" val="123419031"/>
              </p:ext>
            </p:extLst>
          </p:nvPr>
        </p:nvGraphicFramePr>
        <p:xfrm>
          <a:off x="3017838" y="1032004"/>
          <a:ext cx="612775" cy="476250"/>
        </p:xfrm>
        <a:graphic>
          <a:graphicData uri="http://schemas.openxmlformats.org/presentationml/2006/ole">
            <mc:AlternateContent xmlns:mc="http://schemas.openxmlformats.org/markup-compatibility/2006">
              <mc:Choice xmlns:v="urn:schemas-microsoft-com:vml" Requires="v">
                <p:oleObj name="Equation" r:id="rId3" imgW="612796" imgH="475521" progId="Equation.DSMT4">
                  <p:embed/>
                </p:oleObj>
              </mc:Choice>
              <mc:Fallback>
                <p:oleObj name="Equation" r:id="rId3" imgW="612796" imgH="475521" progId="Equation.DSMT4">
                  <p:embed/>
                  <p:pic>
                    <p:nvPicPr>
                      <p:cNvPr id="0" name=""/>
                      <p:cNvPicPr/>
                      <p:nvPr/>
                    </p:nvPicPr>
                    <p:blipFill>
                      <a:blip r:embed="rId4"/>
                      <a:stretch>
                        <a:fillRect/>
                      </a:stretch>
                    </p:blipFill>
                    <p:spPr>
                      <a:xfrm>
                        <a:off x="3017838" y="1032004"/>
                        <a:ext cx="612775" cy="476250"/>
                      </a:xfrm>
                      <a:prstGeom prst="rect">
                        <a:avLst/>
                      </a:prstGeom>
                    </p:spPr>
                  </p:pic>
                </p:oleObj>
              </mc:Fallback>
            </mc:AlternateContent>
          </a:graphicData>
        </a:graphic>
      </p:graphicFrame>
    </p:spTree>
    <p:extLst>
      <p:ext uri="{BB962C8B-B14F-4D97-AF65-F5344CB8AC3E}">
        <p14:creationId xmlns:p14="http://schemas.microsoft.com/office/powerpoint/2010/main" val="1883949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DB9066-68AF-5018-63FB-EA14A5C4D811}"/>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C0E1F859-58F5-31C3-A2C1-265985ED01A0}"/>
              </a:ext>
            </a:extLst>
          </p:cNvPr>
          <p:cNvSpPr txBox="1"/>
          <p:nvPr/>
        </p:nvSpPr>
        <p:spPr>
          <a:xfrm>
            <a:off x="1129334" y="468316"/>
            <a:ext cx="9146898" cy="5047728"/>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Q 6</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r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is how many times equal to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for the given reaction?</a:t>
            </a: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	1. 					2. </a:t>
            </a:r>
            <a:r>
              <a:rPr lang="en-IN" sz="2400" dirty="0">
                <a:effectLst/>
                <a:latin typeface="Calibri" panose="020F0502020204030204" pitchFamily="34" charset="0"/>
                <a:ea typeface="Calibri" panose="020F0502020204030204" pitchFamily="34" charset="0"/>
                <a:cs typeface="Times New Roman" panose="02020603050405020304" pitchFamily="18" charset="0"/>
              </a:rPr>
              <a:t>R</a:t>
            </a:r>
            <a:r>
              <a:rPr lang="en-IN" sz="24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IN" sz="2400" dirty="0">
                <a:effectLst/>
                <a:latin typeface="Calibri" panose="020F0502020204030204" pitchFamily="34" charset="0"/>
                <a:ea typeface="Calibri" panose="020F0502020204030204" pitchFamily="34" charset="0"/>
                <a:cs typeface="Times New Roman" panose="02020603050405020304" pitchFamily="18" charset="0"/>
              </a:rPr>
              <a:t>T		  3. 					4.  </a:t>
            </a:r>
            <a:r>
              <a:rPr lang="en-IN" sz="2400" dirty="0">
                <a:latin typeface="Calibri" panose="020F0502020204030204" pitchFamily="34" charset="0"/>
                <a:ea typeface="Calibri" panose="020F0502020204030204" pitchFamily="34" charset="0"/>
                <a:cs typeface="Times New Roman" panose="02020603050405020304" pitchFamily="18" charset="0"/>
              </a:rPr>
              <a:t>RT</a:t>
            </a: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a:lnSpc>
                <a:spcPct val="107000"/>
              </a:lnSpc>
              <a:spcBef>
                <a:spcPts val="50"/>
              </a:spcBef>
              <a:spcAft>
                <a:spcPts val="50"/>
              </a:spcAft>
            </a:pPr>
            <a:r>
              <a:rPr lang="en-IN" sz="2400"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Q 7.  </a:t>
            </a:r>
            <a:r>
              <a:rPr lang="en-IN" sz="2400" kern="100" dirty="0">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For the reversible reaction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a:lnSpc>
                <a:spcPct val="107000"/>
              </a:lnSpc>
              <a:spcBef>
                <a:spcPts val="50"/>
              </a:spcBef>
              <a:spcAft>
                <a:spcPts val="5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500</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the value of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1.44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when partial pressure is measured in atmosphere. The 	corresponding value of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with concentration in mole  	litre is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1.  										2. </a:t>
            </a:r>
          </a:p>
          <a:p>
            <a:pPr marR="179705" lvl="0">
              <a:lnSpc>
                <a:spcPct val="107000"/>
              </a:lnSpc>
              <a:spcBef>
                <a:spcPts val="50"/>
              </a:spcBef>
              <a:spcAft>
                <a:spcPts val="50"/>
              </a:spcAft>
            </a:pP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3. 										4. </a:t>
            </a:r>
          </a:p>
        </p:txBody>
      </p:sp>
      <p:graphicFrame>
        <p:nvGraphicFramePr>
          <p:cNvPr id="5" name="Object 4">
            <a:extLst>
              <a:ext uri="{FF2B5EF4-FFF2-40B4-BE49-F238E27FC236}">
                <a16:creationId xmlns:a16="http://schemas.microsoft.com/office/drawing/2014/main" id="{8FABD794-15F7-DCEE-22E0-AD9455AA8450}"/>
              </a:ext>
            </a:extLst>
          </p:cNvPr>
          <p:cNvGraphicFramePr>
            <a:graphicFrameLocks noChangeAspect="1"/>
          </p:cNvGraphicFramePr>
          <p:nvPr>
            <p:extLst>
              <p:ext uri="{D42A27DB-BD31-4B8C-83A1-F6EECF244321}">
                <p14:modId xmlns:p14="http://schemas.microsoft.com/office/powerpoint/2010/main" val="3908346726"/>
              </p:ext>
            </p:extLst>
          </p:nvPr>
        </p:nvGraphicFramePr>
        <p:xfrm>
          <a:off x="1596680" y="873444"/>
          <a:ext cx="3529447" cy="451816"/>
        </p:xfrm>
        <a:graphic>
          <a:graphicData uri="http://schemas.openxmlformats.org/presentationml/2006/ole">
            <mc:AlternateContent xmlns:mc="http://schemas.openxmlformats.org/markup-compatibility/2006">
              <mc:Choice xmlns:v="urn:schemas-microsoft-com:vml" Requires="v">
                <p:oleObj name="Equation" r:id="rId3" imgW="1909656" imgH="245011" progId="Equation.DSMT4">
                  <p:embed/>
                </p:oleObj>
              </mc:Choice>
              <mc:Fallback>
                <p:oleObj name="Equation" r:id="rId3" imgW="1909656" imgH="245011" progId="Equation.DSMT4">
                  <p:embed/>
                  <p:pic>
                    <p:nvPicPr>
                      <p:cNvPr id="0" name=""/>
                      <p:cNvPicPr/>
                      <p:nvPr/>
                    </p:nvPicPr>
                    <p:blipFill>
                      <a:blip r:embed="rId4"/>
                      <a:stretch>
                        <a:fillRect/>
                      </a:stretch>
                    </p:blipFill>
                    <p:spPr>
                      <a:xfrm>
                        <a:off x="1596680" y="873444"/>
                        <a:ext cx="3529447" cy="45181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CDD52063-1147-FD1D-C94B-47E9B08D476F}"/>
              </a:ext>
            </a:extLst>
          </p:cNvPr>
          <p:cNvGraphicFramePr>
            <a:graphicFrameLocks noChangeAspect="1"/>
          </p:cNvGraphicFramePr>
          <p:nvPr>
            <p:extLst>
              <p:ext uri="{D42A27DB-BD31-4B8C-83A1-F6EECF244321}">
                <p14:modId xmlns:p14="http://schemas.microsoft.com/office/powerpoint/2010/main" val="4209829941"/>
              </p:ext>
            </p:extLst>
          </p:nvPr>
        </p:nvGraphicFramePr>
        <p:xfrm>
          <a:off x="1915768" y="1199114"/>
          <a:ext cx="793474" cy="793474"/>
        </p:xfrm>
        <a:graphic>
          <a:graphicData uri="http://schemas.openxmlformats.org/presentationml/2006/ole">
            <mc:AlternateContent xmlns:mc="http://schemas.openxmlformats.org/markup-compatibility/2006">
              <mc:Choice xmlns:v="urn:schemas-microsoft-com:vml" Requires="v">
                <p:oleObj name="Equation" r:id="rId5" imgW="379294" imgH="379854" progId="Equation.DSMT4">
                  <p:embed/>
                </p:oleObj>
              </mc:Choice>
              <mc:Fallback>
                <p:oleObj name="Equation" r:id="rId5" imgW="379294" imgH="379854" progId="Equation.DSMT4">
                  <p:embed/>
                  <p:pic>
                    <p:nvPicPr>
                      <p:cNvPr id="0" name=""/>
                      <p:cNvPicPr/>
                      <p:nvPr/>
                    </p:nvPicPr>
                    <p:blipFill>
                      <a:blip r:embed="rId6"/>
                      <a:stretch>
                        <a:fillRect/>
                      </a:stretch>
                    </p:blipFill>
                    <p:spPr>
                      <a:xfrm>
                        <a:off x="1915768" y="1199114"/>
                        <a:ext cx="793474" cy="793474"/>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84F32F8-7836-E76F-4DAF-F1EA5E9940A7}"/>
              </a:ext>
            </a:extLst>
          </p:cNvPr>
          <p:cNvGraphicFramePr>
            <a:graphicFrameLocks noChangeAspect="1"/>
          </p:cNvGraphicFramePr>
          <p:nvPr>
            <p:extLst>
              <p:ext uri="{D42A27DB-BD31-4B8C-83A1-F6EECF244321}">
                <p14:modId xmlns:p14="http://schemas.microsoft.com/office/powerpoint/2010/main" val="2651803170"/>
              </p:ext>
            </p:extLst>
          </p:nvPr>
        </p:nvGraphicFramePr>
        <p:xfrm>
          <a:off x="5572794" y="1139736"/>
          <a:ext cx="330587" cy="731577"/>
        </p:xfrm>
        <a:graphic>
          <a:graphicData uri="http://schemas.openxmlformats.org/presentationml/2006/ole">
            <mc:AlternateContent xmlns:mc="http://schemas.openxmlformats.org/markup-compatibility/2006">
              <mc:Choice xmlns:v="urn:schemas-microsoft-com:vml" Requires="v">
                <p:oleObj name="Equation" r:id="rId7" imgW="171081" imgH="379854" progId="Equation.DSMT4">
                  <p:embed/>
                </p:oleObj>
              </mc:Choice>
              <mc:Fallback>
                <p:oleObj name="Equation" r:id="rId7" imgW="171081" imgH="379854" progId="Equation.DSMT4">
                  <p:embed/>
                  <p:pic>
                    <p:nvPicPr>
                      <p:cNvPr id="0" name=""/>
                      <p:cNvPicPr/>
                      <p:nvPr/>
                    </p:nvPicPr>
                    <p:blipFill>
                      <a:blip r:embed="rId8"/>
                      <a:stretch>
                        <a:fillRect/>
                      </a:stretch>
                    </p:blipFill>
                    <p:spPr>
                      <a:xfrm>
                        <a:off x="5572794" y="1139736"/>
                        <a:ext cx="330587" cy="73157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891221C-C89E-946C-F526-8E6BDE207EF2}"/>
              </a:ext>
            </a:extLst>
          </p:cNvPr>
          <p:cNvGraphicFramePr>
            <a:graphicFrameLocks noChangeAspect="1"/>
          </p:cNvGraphicFramePr>
          <p:nvPr>
            <p:extLst>
              <p:ext uri="{D42A27DB-BD31-4B8C-83A1-F6EECF244321}">
                <p14:modId xmlns:p14="http://schemas.microsoft.com/office/powerpoint/2010/main" val="684066090"/>
              </p:ext>
            </p:extLst>
          </p:nvPr>
        </p:nvGraphicFramePr>
        <p:xfrm>
          <a:off x="1596680" y="2976068"/>
          <a:ext cx="3192357" cy="408664"/>
        </p:xfrm>
        <a:graphic>
          <a:graphicData uri="http://schemas.openxmlformats.org/presentationml/2006/ole">
            <mc:AlternateContent xmlns:mc="http://schemas.openxmlformats.org/markup-compatibility/2006">
              <mc:Choice xmlns:v="urn:schemas-microsoft-com:vml" Requires="v">
                <p:oleObj name="Equation" r:id="rId9" imgW="1909656" imgH="245011" progId="Equation.DSMT4">
                  <p:embed/>
                </p:oleObj>
              </mc:Choice>
              <mc:Fallback>
                <p:oleObj name="Equation" r:id="rId9" imgW="1909656" imgH="245011" progId="Equation.DSMT4">
                  <p:embed/>
                  <p:pic>
                    <p:nvPicPr>
                      <p:cNvPr id="0" name=""/>
                      <p:cNvPicPr/>
                      <p:nvPr/>
                    </p:nvPicPr>
                    <p:blipFill>
                      <a:blip r:embed="rId10"/>
                      <a:stretch>
                        <a:fillRect/>
                      </a:stretch>
                    </p:blipFill>
                    <p:spPr>
                      <a:xfrm>
                        <a:off x="1596680" y="2976068"/>
                        <a:ext cx="3192357" cy="408664"/>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26E2DB56-5FCA-711D-EED8-4E4FAF0EC7F1}"/>
              </a:ext>
            </a:extLst>
          </p:cNvPr>
          <p:cNvGraphicFramePr>
            <a:graphicFrameLocks noChangeAspect="1"/>
          </p:cNvGraphicFramePr>
          <p:nvPr>
            <p:extLst>
              <p:ext uri="{D42A27DB-BD31-4B8C-83A1-F6EECF244321}">
                <p14:modId xmlns:p14="http://schemas.microsoft.com/office/powerpoint/2010/main" val="2144963071"/>
              </p:ext>
            </p:extLst>
          </p:nvPr>
        </p:nvGraphicFramePr>
        <p:xfrm>
          <a:off x="2087217" y="4101799"/>
          <a:ext cx="1637057" cy="785089"/>
        </p:xfrm>
        <a:graphic>
          <a:graphicData uri="http://schemas.openxmlformats.org/presentationml/2006/ole">
            <mc:AlternateContent xmlns:mc="http://schemas.openxmlformats.org/markup-compatibility/2006">
              <mc:Choice xmlns:v="urn:schemas-microsoft-com:vml" Requires="v">
                <p:oleObj name="Equation" r:id="rId11" imgW="893579" imgH="428857" progId="Equation.DSMT4">
                  <p:embed/>
                </p:oleObj>
              </mc:Choice>
              <mc:Fallback>
                <p:oleObj name="Equation" r:id="rId11" imgW="893579" imgH="428857" progId="Equation.DSMT4">
                  <p:embed/>
                  <p:pic>
                    <p:nvPicPr>
                      <p:cNvPr id="0" name=""/>
                      <p:cNvPicPr/>
                      <p:nvPr/>
                    </p:nvPicPr>
                    <p:blipFill>
                      <a:blip r:embed="rId12"/>
                      <a:stretch>
                        <a:fillRect/>
                      </a:stretch>
                    </p:blipFill>
                    <p:spPr>
                      <a:xfrm>
                        <a:off x="2087217" y="4101799"/>
                        <a:ext cx="1637057" cy="785089"/>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035927EB-4AF9-CE02-8985-AC7734A0D18C}"/>
              </a:ext>
            </a:extLst>
          </p:cNvPr>
          <p:cNvGraphicFramePr>
            <a:graphicFrameLocks noChangeAspect="1"/>
          </p:cNvGraphicFramePr>
          <p:nvPr>
            <p:extLst>
              <p:ext uri="{D42A27DB-BD31-4B8C-83A1-F6EECF244321}">
                <p14:modId xmlns:p14="http://schemas.microsoft.com/office/powerpoint/2010/main" val="873937749"/>
              </p:ext>
            </p:extLst>
          </p:nvPr>
        </p:nvGraphicFramePr>
        <p:xfrm>
          <a:off x="6533113" y="4082106"/>
          <a:ext cx="1719159" cy="824476"/>
        </p:xfrm>
        <a:graphic>
          <a:graphicData uri="http://schemas.openxmlformats.org/presentationml/2006/ole">
            <mc:AlternateContent xmlns:mc="http://schemas.openxmlformats.org/markup-compatibility/2006">
              <mc:Choice xmlns:v="urn:schemas-microsoft-com:vml" Requires="v">
                <p:oleObj name="Equation" r:id="rId13" imgW="927000" imgH="444240" progId="Equation.DSMT4">
                  <p:embed/>
                </p:oleObj>
              </mc:Choice>
              <mc:Fallback>
                <p:oleObj name="Equation" r:id="rId13" imgW="927000" imgH="444240" progId="Equation.DSMT4">
                  <p:embed/>
                  <p:pic>
                    <p:nvPicPr>
                      <p:cNvPr id="0" name=""/>
                      <p:cNvPicPr/>
                      <p:nvPr/>
                    </p:nvPicPr>
                    <p:blipFill>
                      <a:blip r:embed="rId14"/>
                      <a:stretch>
                        <a:fillRect/>
                      </a:stretch>
                    </p:blipFill>
                    <p:spPr>
                      <a:xfrm>
                        <a:off x="6533113" y="4082106"/>
                        <a:ext cx="1719159" cy="824476"/>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C0345ECF-807E-9E2A-C9A5-48786768441E}"/>
              </a:ext>
            </a:extLst>
          </p:cNvPr>
          <p:cNvGraphicFramePr>
            <a:graphicFrameLocks noChangeAspect="1"/>
          </p:cNvGraphicFramePr>
          <p:nvPr>
            <p:extLst>
              <p:ext uri="{D42A27DB-BD31-4B8C-83A1-F6EECF244321}">
                <p14:modId xmlns:p14="http://schemas.microsoft.com/office/powerpoint/2010/main" val="3200722437"/>
              </p:ext>
            </p:extLst>
          </p:nvPr>
        </p:nvGraphicFramePr>
        <p:xfrm>
          <a:off x="2072309" y="4909837"/>
          <a:ext cx="1637057" cy="796406"/>
        </p:xfrm>
        <a:graphic>
          <a:graphicData uri="http://schemas.openxmlformats.org/presentationml/2006/ole">
            <mc:AlternateContent xmlns:mc="http://schemas.openxmlformats.org/markup-compatibility/2006">
              <mc:Choice xmlns:v="urn:schemas-microsoft-com:vml" Requires="v">
                <p:oleObj name="Equation" r:id="rId15" imgW="881433" imgH="428857" progId="Equation.DSMT4">
                  <p:embed/>
                </p:oleObj>
              </mc:Choice>
              <mc:Fallback>
                <p:oleObj name="Equation" r:id="rId15" imgW="881433" imgH="428857" progId="Equation.DSMT4">
                  <p:embed/>
                  <p:pic>
                    <p:nvPicPr>
                      <p:cNvPr id="0" name=""/>
                      <p:cNvPicPr/>
                      <p:nvPr/>
                    </p:nvPicPr>
                    <p:blipFill>
                      <a:blip r:embed="rId16"/>
                      <a:stretch>
                        <a:fillRect/>
                      </a:stretch>
                    </p:blipFill>
                    <p:spPr>
                      <a:xfrm>
                        <a:off x="2072309" y="4909837"/>
                        <a:ext cx="1637057" cy="796406"/>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FC9112C-AF84-5B40-2EC5-327E675A4A65}"/>
              </a:ext>
            </a:extLst>
          </p:cNvPr>
          <p:cNvGraphicFramePr>
            <a:graphicFrameLocks noChangeAspect="1"/>
          </p:cNvGraphicFramePr>
          <p:nvPr>
            <p:extLst>
              <p:ext uri="{D42A27DB-BD31-4B8C-83A1-F6EECF244321}">
                <p14:modId xmlns:p14="http://schemas.microsoft.com/office/powerpoint/2010/main" val="3109295976"/>
              </p:ext>
            </p:extLst>
          </p:nvPr>
        </p:nvGraphicFramePr>
        <p:xfrm>
          <a:off x="6533113" y="4906582"/>
          <a:ext cx="1719159" cy="824463"/>
        </p:xfrm>
        <a:graphic>
          <a:graphicData uri="http://schemas.openxmlformats.org/presentationml/2006/ole">
            <mc:AlternateContent xmlns:mc="http://schemas.openxmlformats.org/markup-compatibility/2006">
              <mc:Choice xmlns:v="urn:schemas-microsoft-com:vml" Requires="v">
                <p:oleObj name="Equation" r:id="rId17" imgW="893579" imgH="428857" progId="Equation.DSMT4">
                  <p:embed/>
                </p:oleObj>
              </mc:Choice>
              <mc:Fallback>
                <p:oleObj name="Equation" r:id="rId17" imgW="893579" imgH="428857" progId="Equation.DSMT4">
                  <p:embed/>
                  <p:pic>
                    <p:nvPicPr>
                      <p:cNvPr id="0" name=""/>
                      <p:cNvPicPr/>
                      <p:nvPr/>
                    </p:nvPicPr>
                    <p:blipFill>
                      <a:blip r:embed="rId18"/>
                      <a:stretch>
                        <a:fillRect/>
                      </a:stretch>
                    </p:blipFill>
                    <p:spPr>
                      <a:xfrm>
                        <a:off x="6533113" y="4906582"/>
                        <a:ext cx="1719159" cy="824463"/>
                      </a:xfrm>
                      <a:prstGeom prst="rect">
                        <a:avLst/>
                      </a:prstGeom>
                    </p:spPr>
                  </p:pic>
                </p:oleObj>
              </mc:Fallback>
            </mc:AlternateContent>
          </a:graphicData>
        </a:graphic>
      </p:graphicFrame>
    </p:spTree>
    <p:extLst>
      <p:ext uri="{BB962C8B-B14F-4D97-AF65-F5344CB8AC3E}">
        <p14:creationId xmlns:p14="http://schemas.microsoft.com/office/powerpoint/2010/main" val="3054946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5BDDDC-470C-770D-A937-ABEB93C1C9A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5A2F49B2-04DC-EE06-E4B8-2AFF78EF4F35}"/>
              </a:ext>
            </a:extLst>
          </p:cNvPr>
          <p:cNvSpPr txBox="1"/>
          <p:nvPr/>
        </p:nvSpPr>
        <p:spPr>
          <a:xfrm>
            <a:off x="475257" y="752475"/>
            <a:ext cx="10093188" cy="4544770"/>
          </a:xfrm>
          <a:prstGeom prst="rect">
            <a:avLst/>
          </a:prstGeom>
          <a:noFill/>
        </p:spPr>
        <p:txBody>
          <a:bodyPr wrap="square">
            <a:spAutoFit/>
          </a:bodyPr>
          <a:lstStyle/>
          <a:p>
            <a:pPr marR="179705" lvl="0">
              <a:lnSpc>
                <a:spcPct val="107000"/>
              </a:lnSpc>
              <a:spcBef>
                <a:spcPts val="50"/>
              </a:spcBef>
              <a:spcAft>
                <a:spcPts val="50"/>
              </a:spcAft>
            </a:pPr>
            <a:r>
              <a:rPr lang="en-IN" sz="20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8.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In a chemical reaction K</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P</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is greater than K</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e</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when </a:t>
            </a:r>
            <a:endParaRPr lang="en-IN" sz="2000" kern="100" dirty="0">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1.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The number of molecules entering into the </a:t>
            </a:r>
            <a:r>
              <a:rPr lang="en-IN" sz="2000" kern="100" dirty="0">
                <a:latin typeface="Tahoma" panose="020B060403050404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chemical reaction is more than the 		number of</a:t>
            </a:r>
            <a:r>
              <a:rPr lang="en-IN" sz="2000" kern="100" dirty="0">
                <a:latin typeface="Tahoma" panose="020B060403050404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molecules produced.</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2. The number of molecules entering into the chemical reaction is the same as the 		number of molecules produced.</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3. The number of molecules entering into the </a:t>
            </a:r>
            <a:r>
              <a:rPr lang="en-IN" sz="2000" kern="100" dirty="0">
                <a:latin typeface="Tahoma" panose="020B060403050404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chemical reaction is less than the 			number of molecules produced.</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4. None of these </a:t>
            </a:r>
          </a:p>
          <a:p>
            <a:pPr marR="179705" lvl="0">
              <a:lnSpc>
                <a:spcPct val="107000"/>
              </a:lnSpc>
              <a:spcBef>
                <a:spcPts val="50"/>
              </a:spcBef>
              <a:spcAft>
                <a:spcPts val="50"/>
              </a:spcAft>
            </a:pPr>
            <a:endParaRPr lang="en-IN" sz="2000" kern="100" dirty="0">
              <a:effectLst/>
              <a:latin typeface="Tahoma" panose="020B060403050404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dirty="0">
                <a:solidFill>
                  <a:srgbClr val="FFFF00"/>
                </a:solidFill>
                <a:latin typeface="Tahoma" panose="020B0604030504040204" pitchFamily="34" charset="0"/>
                <a:ea typeface="Calibri" panose="020F0502020204030204" pitchFamily="34" charset="0"/>
              </a:rPr>
              <a:t>Q 9</a:t>
            </a:r>
            <a:r>
              <a:rPr lang="en-IN" sz="2000" dirty="0">
                <a:solidFill>
                  <a:srgbClr val="FFFF00"/>
                </a:solidFill>
                <a:effectLst/>
                <a:latin typeface="Tahoma" panose="020B0604030504040204" pitchFamily="34" charset="0"/>
                <a:ea typeface="Calibri" panose="020F0502020204030204" pitchFamily="34" charset="0"/>
              </a:rPr>
              <a:t>. </a:t>
            </a:r>
            <a:r>
              <a:rPr lang="en-IN" sz="2000" dirty="0">
                <a:effectLst/>
                <a:latin typeface="Tahoma" panose="020B0604030504040204" pitchFamily="34" charset="0"/>
                <a:ea typeface="Calibri" panose="020F0502020204030204" pitchFamily="34" charset="0"/>
              </a:rPr>
              <a:t>For the reaction CuSO</a:t>
            </a:r>
            <a:r>
              <a:rPr lang="en-IN" sz="2000" baseline="-25000" dirty="0">
                <a:effectLst/>
                <a:latin typeface="Tahoma" panose="020B0604030504040204" pitchFamily="34" charset="0"/>
                <a:ea typeface="Calibri" panose="020F0502020204030204" pitchFamily="34" charset="0"/>
              </a:rPr>
              <a:t>4 </a:t>
            </a:r>
            <a:r>
              <a:rPr lang="en-IN" sz="2000" baseline="30000" dirty="0">
                <a:effectLst/>
                <a:latin typeface="Tahoma" panose="020B0604030504040204" pitchFamily="34" charset="0"/>
                <a:ea typeface="Calibri" panose="020F0502020204030204" pitchFamily="34" charset="0"/>
              </a:rPr>
              <a:t>. </a:t>
            </a:r>
            <a:r>
              <a:rPr lang="en-IN" sz="2000" dirty="0">
                <a:effectLst/>
                <a:latin typeface="Tahoma" panose="020B0604030504040204" pitchFamily="34" charset="0"/>
                <a:ea typeface="Calibri" panose="020F0502020204030204" pitchFamily="34" charset="0"/>
              </a:rPr>
              <a:t>5H</a:t>
            </a:r>
            <a:r>
              <a:rPr lang="en-IN" sz="2000" baseline="-25000" dirty="0">
                <a:effectLst/>
                <a:latin typeface="Tahoma" panose="020B0604030504040204" pitchFamily="34" charset="0"/>
                <a:ea typeface="Calibri" panose="020F0502020204030204" pitchFamily="34" charset="0"/>
              </a:rPr>
              <a:t>2</a:t>
            </a:r>
            <a:r>
              <a:rPr lang="en-IN" sz="2000" dirty="0">
                <a:effectLst/>
                <a:latin typeface="Tahoma" panose="020B0604030504040204" pitchFamily="34" charset="0"/>
                <a:ea typeface="Calibri" panose="020F0502020204030204" pitchFamily="34" charset="0"/>
              </a:rPr>
              <a:t>O</a:t>
            </a:r>
            <a:r>
              <a:rPr lang="en-IN" sz="2000" baseline="-25000" dirty="0">
                <a:effectLst/>
                <a:latin typeface="Tahoma" panose="020B0604030504040204" pitchFamily="34" charset="0"/>
                <a:ea typeface="Calibri" panose="020F0502020204030204" pitchFamily="34" charset="0"/>
              </a:rPr>
              <a:t>(3)</a:t>
            </a:r>
            <a:r>
              <a:rPr lang="en-IN" sz="2000" dirty="0">
                <a:effectLst/>
                <a:latin typeface="Calibri" panose="020F050202020403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CuSO</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4 </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3H</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(3)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+2H</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(g)</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Which one is correct representation</a:t>
            </a:r>
            <a:endParaRPr lang="en-IN" sz="2000" kern="100" dirty="0">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1. </a:t>
            </a:r>
            <a:r>
              <a:rPr lang="en-IN" sz="20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0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=p</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H</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O		2. </a:t>
            </a:r>
            <a:r>
              <a:rPr lang="en-IN" sz="20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0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=(H</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baseline="30000" dirty="0">
                <a:latin typeface="Calibri" panose="020F0502020204030204" pitchFamily="34" charset="0"/>
                <a:ea typeface="Calibri" panose="020F0502020204030204" pitchFamily="34" charset="0"/>
                <a:cs typeface="Times New Roman" panose="02020603050405020304" pitchFamily="18" charset="0"/>
              </a:rPr>
              <a:t>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3. </a:t>
            </a:r>
            <a:r>
              <a:rPr lang="en-IN" sz="20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0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a:t>
            </a:r>
            <a:r>
              <a:rPr lang="en-IN" sz="20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0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(RT)</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4. All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endParaRPr lang="en-IN" sz="1800" kern="100" dirty="0">
              <a:effectLst/>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7" name="Object 6">
            <a:extLst>
              <a:ext uri="{FF2B5EF4-FFF2-40B4-BE49-F238E27FC236}">
                <a16:creationId xmlns:a16="http://schemas.microsoft.com/office/drawing/2014/main" id="{27C97AFB-A9CE-31C5-FFB1-C8210E8B112A}"/>
              </a:ext>
            </a:extLst>
          </p:cNvPr>
          <p:cNvGraphicFramePr>
            <a:graphicFrameLocks noChangeAspect="1"/>
          </p:cNvGraphicFramePr>
          <p:nvPr>
            <p:extLst>
              <p:ext uri="{D42A27DB-BD31-4B8C-83A1-F6EECF244321}">
                <p14:modId xmlns:p14="http://schemas.microsoft.com/office/powerpoint/2010/main" val="1021887280"/>
              </p:ext>
            </p:extLst>
          </p:nvPr>
        </p:nvGraphicFramePr>
        <p:xfrm>
          <a:off x="4507205" y="3848100"/>
          <a:ext cx="611264" cy="474938"/>
        </p:xfrm>
        <a:graphic>
          <a:graphicData uri="http://schemas.openxmlformats.org/presentationml/2006/ole">
            <mc:AlternateContent xmlns:mc="http://schemas.openxmlformats.org/markup-compatibility/2006">
              <mc:Choice xmlns:v="urn:schemas-microsoft-com:vml" Requires="v">
                <p:oleObj name="Equation" r:id="rId3" imgW="220358" imgH="171334" progId="Equation.DSMT4">
                  <p:embed/>
                </p:oleObj>
              </mc:Choice>
              <mc:Fallback>
                <p:oleObj name="Equation" r:id="rId3" imgW="220358" imgH="171334" progId="Equation.DSMT4">
                  <p:embed/>
                  <p:pic>
                    <p:nvPicPr>
                      <p:cNvPr id="0" name=""/>
                      <p:cNvPicPr/>
                      <p:nvPr/>
                    </p:nvPicPr>
                    <p:blipFill>
                      <a:blip r:embed="rId4"/>
                      <a:stretch>
                        <a:fillRect/>
                      </a:stretch>
                    </p:blipFill>
                    <p:spPr>
                      <a:xfrm>
                        <a:off x="4507205" y="3848100"/>
                        <a:ext cx="611264" cy="474938"/>
                      </a:xfrm>
                      <a:prstGeom prst="rect">
                        <a:avLst/>
                      </a:prstGeom>
                    </p:spPr>
                  </p:pic>
                </p:oleObj>
              </mc:Fallback>
            </mc:AlternateContent>
          </a:graphicData>
        </a:graphic>
      </p:graphicFrame>
    </p:spTree>
    <p:extLst>
      <p:ext uri="{BB962C8B-B14F-4D97-AF65-F5344CB8AC3E}">
        <p14:creationId xmlns:p14="http://schemas.microsoft.com/office/powerpoint/2010/main" val="4259854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9EC2AE2F-D7FF-2CDE-11AF-F2E08D4AA9B6}"/>
              </a:ext>
            </a:extLst>
          </p:cNvPr>
          <p:cNvSpPr txBox="1"/>
          <p:nvPr/>
        </p:nvSpPr>
        <p:spPr>
          <a:xfrm>
            <a:off x="566241" y="1095212"/>
            <a:ext cx="9677400" cy="1569660"/>
          </a:xfrm>
          <a:prstGeom prst="rect">
            <a:avLst/>
          </a:prstGeom>
          <a:noFill/>
        </p:spPr>
        <p:txBody>
          <a:bodyPr wrap="square">
            <a:spAutoFit/>
          </a:bodyPr>
          <a:lstStyle/>
          <a:p>
            <a:pPr>
              <a:tabLst>
                <a:tab pos="361950" algn="l"/>
              </a:tabLst>
            </a:pPr>
            <a:r>
              <a:rPr lang="en-IN" sz="2400" dirty="0">
                <a:solidFill>
                  <a:srgbClr val="FFFF00"/>
                </a:solidFill>
                <a:effectLst/>
                <a:latin typeface="Tahoma" panose="020B0604030504040204" pitchFamily="34" charset="0"/>
                <a:ea typeface="Calibri" panose="020F0502020204030204" pitchFamily="34" charset="0"/>
              </a:rPr>
              <a:t>Q 10. </a:t>
            </a:r>
            <a:r>
              <a:rPr lang="en-IN" sz="2400" dirty="0">
                <a:effectLst/>
                <a:latin typeface="Tahoma" panose="020B0604030504040204" pitchFamily="34" charset="0"/>
                <a:ea typeface="Calibri" panose="020F0502020204030204" pitchFamily="34" charset="0"/>
              </a:rPr>
              <a:t>For the reaction 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(g)+I</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2HI(g)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e</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=66.9 at 350</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and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e</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=50.0 at  448</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The 	reaction has</a:t>
            </a:r>
          </a:p>
          <a:p>
            <a:r>
              <a:rPr lang="en-IN" sz="2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1. </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IN" sz="2400" kern="100" dirty="0" err="1">
                <a:effectLst/>
                <a:latin typeface="Calibri" panose="020F0502020204030204" pitchFamily="34" charset="0"/>
                <a:ea typeface="Calibri" panose="020F0502020204030204" pitchFamily="34" charset="0"/>
                <a:cs typeface="Times New Roman" panose="02020603050405020304" pitchFamily="18" charset="0"/>
              </a:rPr>
              <a:t>ve</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2.</a:t>
            </a:r>
            <a:r>
              <a:rPr lang="en-IN" sz="2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IN" sz="2400" kern="100" dirty="0" err="1">
                <a:effectLst/>
                <a:latin typeface="Calibri" panose="020F0502020204030204" pitchFamily="34" charset="0"/>
                <a:ea typeface="Calibri" panose="020F0502020204030204" pitchFamily="34" charset="0"/>
                <a:cs typeface="Times New Roman" panose="02020603050405020304" pitchFamily="18" charset="0"/>
              </a:rPr>
              <a:t>ve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3.</a:t>
            </a:r>
            <a:r>
              <a:rPr lang="en-IN" sz="2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H=zero         					 	4.</a:t>
            </a:r>
            <a:r>
              <a:rPr lang="en-IN" sz="2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 sign can not be 	determined</a:t>
            </a:r>
          </a:p>
        </p:txBody>
      </p:sp>
      <p:sp>
        <p:nvSpPr>
          <p:cNvPr id="5" name="TextBox 4">
            <a:extLst>
              <a:ext uri="{FF2B5EF4-FFF2-40B4-BE49-F238E27FC236}">
                <a16:creationId xmlns:a16="http://schemas.microsoft.com/office/drawing/2014/main" id="{263F063A-6AD4-434C-DE4E-F022DCA2123C}"/>
              </a:ext>
            </a:extLst>
          </p:cNvPr>
          <p:cNvSpPr txBox="1"/>
          <p:nvPr/>
        </p:nvSpPr>
        <p:spPr>
          <a:xfrm>
            <a:off x="665718" y="3226621"/>
            <a:ext cx="9954618" cy="2462213"/>
          </a:xfrm>
          <a:prstGeom prst="rect">
            <a:avLst/>
          </a:prstGeom>
          <a:noFill/>
        </p:spPr>
        <p:txBody>
          <a:bodyPr wrap="square">
            <a:spAutoFit/>
          </a:bodyPr>
          <a:lstStyle/>
          <a:p>
            <a:r>
              <a:rPr lang="en-IN" sz="2000" dirty="0">
                <a:solidFill>
                  <a:srgbClr val="FFFF00"/>
                </a:solidFill>
                <a:effectLst/>
                <a:latin typeface="Tahoma" panose="020B0604030504040204" pitchFamily="34" charset="0"/>
                <a:ea typeface="Calibri" panose="020F0502020204030204" pitchFamily="34" charset="0"/>
              </a:rPr>
              <a:t>Q 11. </a:t>
            </a:r>
            <a:r>
              <a:rPr lang="en-IN" sz="2400" dirty="0">
                <a:effectLst/>
                <a:latin typeface="Tahoma" panose="020B0604030504040204" pitchFamily="34" charset="0"/>
                <a:ea typeface="Calibri" panose="020F0502020204030204" pitchFamily="34" charset="0"/>
              </a:rPr>
              <a:t>PC</a:t>
            </a:r>
            <a:r>
              <a:rPr lang="en-IN" sz="2400" dirty="0">
                <a:latin typeface="Tahoma" panose="020B0604030504040204" pitchFamily="34" charset="0"/>
                <a:ea typeface="Calibri" panose="020F0502020204030204" pitchFamily="34" charset="0"/>
              </a:rPr>
              <a:t>l</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dissociation a closed container as PCl</a:t>
            </a:r>
            <a:r>
              <a:rPr lang="en-IN" sz="2400" baseline="-25000" dirty="0">
                <a:latin typeface="Tahoma" panose="020B0604030504040204" pitchFamily="34" charset="0"/>
                <a:ea typeface="Calibri" panose="020F0502020204030204" pitchFamily="34" charset="0"/>
              </a:rPr>
              <a:t>5</a:t>
            </a:r>
            <a:r>
              <a:rPr lang="en-IN" sz="2400" dirty="0">
                <a:effectLst/>
                <a:latin typeface="Tahoma" panose="020B0604030504040204" pitchFamily="34" charset="0"/>
                <a:ea typeface="Calibri" panose="020F0502020204030204" pitchFamily="34" charset="0"/>
              </a:rPr>
              <a:t>(g)		   PCl</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(g)+Cl</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 	if total pressure 	at equilibrium of the reaction mixture is P and 	degree of dissociation of PCl</a:t>
            </a:r>
            <a:r>
              <a:rPr lang="en-IN" sz="2400" baseline="-25000" dirty="0">
                <a:latin typeface="Tahoma" panose="020B0604030504040204" pitchFamily="34" charset="0"/>
                <a:ea typeface="Calibri" panose="020F0502020204030204" pitchFamily="34" charset="0"/>
              </a:rPr>
              <a:t>5</a:t>
            </a:r>
            <a:r>
              <a:rPr lang="en-IN" sz="2400" baseline="-25000" dirty="0">
                <a:effectLst/>
                <a:latin typeface="Tahoma" panose="020B0604030504040204" pitchFamily="34" charset="0"/>
                <a:ea typeface="Calibri" panose="020F0502020204030204" pitchFamily="34" charset="0"/>
              </a:rPr>
              <a:t> </a:t>
            </a:r>
            <a:r>
              <a:rPr lang="en-IN" sz="2400" dirty="0">
                <a:effectLst/>
                <a:latin typeface="Tahoma" panose="020B0604030504040204" pitchFamily="34" charset="0"/>
                <a:ea typeface="Calibri" panose="020F0502020204030204" pitchFamily="34" charset="0"/>
              </a:rPr>
              <a:t> is    , then the partial pressure of PCl</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will be</a:t>
            </a:r>
            <a:r>
              <a:rPr lang="en-IN" sz="2400" dirty="0"/>
              <a:t>	</a:t>
            </a:r>
          </a:p>
          <a:p>
            <a:endParaRPr lang="en-IN" sz="2000" dirty="0"/>
          </a:p>
          <a:p>
            <a:r>
              <a:rPr lang="en-IN" sz="2000" dirty="0"/>
              <a:t>	1. 						2.						3.					4.</a:t>
            </a:r>
          </a:p>
          <a:p>
            <a:r>
              <a:rPr lang="en-IN" dirty="0"/>
              <a:t> </a:t>
            </a:r>
          </a:p>
        </p:txBody>
      </p:sp>
      <p:graphicFrame>
        <p:nvGraphicFramePr>
          <p:cNvPr id="10" name="Object 9">
            <a:extLst>
              <a:ext uri="{FF2B5EF4-FFF2-40B4-BE49-F238E27FC236}">
                <a16:creationId xmlns:a16="http://schemas.microsoft.com/office/drawing/2014/main" id="{12AFF207-326F-DA16-C2E5-23FB8BEF3CA1}"/>
              </a:ext>
            </a:extLst>
          </p:cNvPr>
          <p:cNvGraphicFramePr>
            <a:graphicFrameLocks noChangeAspect="1"/>
          </p:cNvGraphicFramePr>
          <p:nvPr>
            <p:extLst>
              <p:ext uri="{D42A27DB-BD31-4B8C-83A1-F6EECF244321}">
                <p14:modId xmlns:p14="http://schemas.microsoft.com/office/powerpoint/2010/main" val="634263883"/>
              </p:ext>
            </p:extLst>
          </p:nvPr>
        </p:nvGraphicFramePr>
        <p:xfrm>
          <a:off x="5009580" y="1157690"/>
          <a:ext cx="611187" cy="476250"/>
        </p:xfrm>
        <a:graphic>
          <a:graphicData uri="http://schemas.openxmlformats.org/presentationml/2006/ole">
            <mc:AlternateContent xmlns:mc="http://schemas.openxmlformats.org/markup-compatibility/2006">
              <mc:Choice xmlns:v="urn:schemas-microsoft-com:vml" Requires="v">
                <p:oleObj name="Equation" r:id="rId3" imgW="611357" imgH="475521" progId="Equation.DSMT4">
                  <p:embed/>
                </p:oleObj>
              </mc:Choice>
              <mc:Fallback>
                <p:oleObj name="Equation" r:id="rId3" imgW="611357" imgH="475521" progId="Equation.DSMT4">
                  <p:embed/>
                  <p:pic>
                    <p:nvPicPr>
                      <p:cNvPr id="10" name="Object 9">
                        <a:extLst>
                          <a:ext uri="{FF2B5EF4-FFF2-40B4-BE49-F238E27FC236}">
                            <a16:creationId xmlns:a16="http://schemas.microsoft.com/office/drawing/2014/main" id="{12AFF207-326F-DA16-C2E5-23FB8BEF3CA1}"/>
                          </a:ext>
                        </a:extLst>
                      </p:cNvPr>
                      <p:cNvPicPr/>
                      <p:nvPr/>
                    </p:nvPicPr>
                    <p:blipFill>
                      <a:blip r:embed="rId4"/>
                      <a:stretch>
                        <a:fillRect/>
                      </a:stretch>
                    </p:blipFill>
                    <p:spPr>
                      <a:xfrm>
                        <a:off x="5009580" y="1157690"/>
                        <a:ext cx="611187" cy="4762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FAACE11-7DF5-D685-F9C4-C48C0FD4C6B4}"/>
              </a:ext>
            </a:extLst>
          </p:cNvPr>
          <p:cNvGraphicFramePr>
            <a:graphicFrameLocks noChangeAspect="1"/>
          </p:cNvGraphicFramePr>
          <p:nvPr>
            <p:extLst>
              <p:ext uri="{D42A27DB-BD31-4B8C-83A1-F6EECF244321}">
                <p14:modId xmlns:p14="http://schemas.microsoft.com/office/powerpoint/2010/main" val="748597599"/>
              </p:ext>
            </p:extLst>
          </p:nvPr>
        </p:nvGraphicFramePr>
        <p:xfrm>
          <a:off x="7485927" y="3226621"/>
          <a:ext cx="611187" cy="476250"/>
        </p:xfrm>
        <a:graphic>
          <a:graphicData uri="http://schemas.openxmlformats.org/presentationml/2006/ole">
            <mc:AlternateContent xmlns:mc="http://schemas.openxmlformats.org/markup-compatibility/2006">
              <mc:Choice xmlns:v="urn:schemas-microsoft-com:vml" Requires="v">
                <p:oleObj name="Equation" r:id="rId5" imgW="611357" imgH="475521" progId="Equation.DSMT4">
                  <p:embed/>
                </p:oleObj>
              </mc:Choice>
              <mc:Fallback>
                <p:oleObj name="Equation" r:id="rId5" imgW="611357" imgH="475521" progId="Equation.DSMT4">
                  <p:embed/>
                  <p:pic>
                    <p:nvPicPr>
                      <p:cNvPr id="11" name="Object 10">
                        <a:extLst>
                          <a:ext uri="{FF2B5EF4-FFF2-40B4-BE49-F238E27FC236}">
                            <a16:creationId xmlns:a16="http://schemas.microsoft.com/office/drawing/2014/main" id="{EFAACE11-7DF5-D685-F9C4-C48C0FD4C6B4}"/>
                          </a:ext>
                        </a:extLst>
                      </p:cNvPr>
                      <p:cNvPicPr/>
                      <p:nvPr/>
                    </p:nvPicPr>
                    <p:blipFill>
                      <a:blip r:embed="rId6"/>
                      <a:stretch>
                        <a:fillRect/>
                      </a:stretch>
                    </p:blipFill>
                    <p:spPr>
                      <a:xfrm>
                        <a:off x="7485927" y="3226621"/>
                        <a:ext cx="611187" cy="47625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0C60017-BDE4-757E-F7BC-BDC935A7132D}"/>
              </a:ext>
            </a:extLst>
          </p:cNvPr>
          <p:cNvGraphicFramePr>
            <a:graphicFrameLocks noChangeAspect="1"/>
          </p:cNvGraphicFramePr>
          <p:nvPr>
            <p:extLst>
              <p:ext uri="{D42A27DB-BD31-4B8C-83A1-F6EECF244321}">
                <p14:modId xmlns:p14="http://schemas.microsoft.com/office/powerpoint/2010/main" val="1841642608"/>
              </p:ext>
            </p:extLst>
          </p:nvPr>
        </p:nvGraphicFramePr>
        <p:xfrm>
          <a:off x="5481895" y="4108086"/>
          <a:ext cx="322263" cy="322263"/>
        </p:xfrm>
        <a:graphic>
          <a:graphicData uri="http://schemas.openxmlformats.org/presentationml/2006/ole">
            <mc:AlternateContent xmlns:mc="http://schemas.openxmlformats.org/markup-compatibility/2006">
              <mc:Choice xmlns:v="urn:schemas-microsoft-com:vml" Requires="v">
                <p:oleObj name="Equation" r:id="rId7" imgW="321691" imgH="321580" progId="Equation.DSMT4">
                  <p:embed/>
                </p:oleObj>
              </mc:Choice>
              <mc:Fallback>
                <p:oleObj name="Equation" r:id="rId7" imgW="321691" imgH="321580" progId="Equation.DSMT4">
                  <p:embed/>
                  <p:pic>
                    <p:nvPicPr>
                      <p:cNvPr id="12" name="Object 11">
                        <a:extLst>
                          <a:ext uri="{FF2B5EF4-FFF2-40B4-BE49-F238E27FC236}">
                            <a16:creationId xmlns:a16="http://schemas.microsoft.com/office/drawing/2014/main" id="{F0C60017-BDE4-757E-F7BC-BDC935A7132D}"/>
                          </a:ext>
                        </a:extLst>
                      </p:cNvPr>
                      <p:cNvPicPr/>
                      <p:nvPr/>
                    </p:nvPicPr>
                    <p:blipFill>
                      <a:blip r:embed="rId8"/>
                      <a:stretch>
                        <a:fillRect/>
                      </a:stretch>
                    </p:blipFill>
                    <p:spPr>
                      <a:xfrm>
                        <a:off x="5481895" y="4108086"/>
                        <a:ext cx="322263" cy="32226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57788F3-74D0-D2C2-3929-1017D6D1776D}"/>
              </a:ext>
            </a:extLst>
          </p:cNvPr>
          <p:cNvGraphicFramePr>
            <a:graphicFrameLocks noChangeAspect="1"/>
          </p:cNvGraphicFramePr>
          <p:nvPr>
            <p:extLst>
              <p:ext uri="{D42A27DB-BD31-4B8C-83A1-F6EECF244321}">
                <p14:modId xmlns:p14="http://schemas.microsoft.com/office/powerpoint/2010/main" val="1746576468"/>
              </p:ext>
            </p:extLst>
          </p:nvPr>
        </p:nvGraphicFramePr>
        <p:xfrm>
          <a:off x="1488712" y="4888734"/>
          <a:ext cx="1075565" cy="761616"/>
        </p:xfrm>
        <a:graphic>
          <a:graphicData uri="http://schemas.openxmlformats.org/presentationml/2006/ole">
            <mc:AlternateContent xmlns:mc="http://schemas.openxmlformats.org/markup-compatibility/2006">
              <mc:Choice xmlns:v="urn:schemas-microsoft-com:vml" Requires="v">
                <p:oleObj name="Equation" r:id="rId9" imgW="587506" imgH="416693" progId="Equation.DSMT4">
                  <p:embed/>
                </p:oleObj>
              </mc:Choice>
              <mc:Fallback>
                <p:oleObj name="Equation" r:id="rId9" imgW="587506" imgH="416693" progId="Equation.DSMT4">
                  <p:embed/>
                  <p:pic>
                    <p:nvPicPr>
                      <p:cNvPr id="13" name="Object 12">
                        <a:extLst>
                          <a:ext uri="{FF2B5EF4-FFF2-40B4-BE49-F238E27FC236}">
                            <a16:creationId xmlns:a16="http://schemas.microsoft.com/office/drawing/2014/main" id="{F57788F3-74D0-D2C2-3929-1017D6D1776D}"/>
                          </a:ext>
                        </a:extLst>
                      </p:cNvPr>
                      <p:cNvPicPr/>
                      <p:nvPr/>
                    </p:nvPicPr>
                    <p:blipFill>
                      <a:blip r:embed="rId10"/>
                      <a:stretch>
                        <a:fillRect/>
                      </a:stretch>
                    </p:blipFill>
                    <p:spPr>
                      <a:xfrm>
                        <a:off x="1488712" y="4888734"/>
                        <a:ext cx="1075565" cy="761616"/>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7CFD1692-0317-B72F-F0E1-FBAA912EC9C2}"/>
              </a:ext>
            </a:extLst>
          </p:cNvPr>
          <p:cNvGraphicFramePr>
            <a:graphicFrameLocks noChangeAspect="1"/>
          </p:cNvGraphicFramePr>
          <p:nvPr>
            <p:extLst>
              <p:ext uri="{D42A27DB-BD31-4B8C-83A1-F6EECF244321}">
                <p14:modId xmlns:p14="http://schemas.microsoft.com/office/powerpoint/2010/main" val="402339601"/>
              </p:ext>
            </p:extLst>
          </p:nvPr>
        </p:nvGraphicFramePr>
        <p:xfrm>
          <a:off x="4304061" y="4900668"/>
          <a:ext cx="1075565" cy="761616"/>
        </p:xfrm>
        <a:graphic>
          <a:graphicData uri="http://schemas.openxmlformats.org/presentationml/2006/ole">
            <mc:AlternateContent xmlns:mc="http://schemas.openxmlformats.org/markup-compatibility/2006">
              <mc:Choice xmlns:v="urn:schemas-microsoft-com:vml" Requires="v">
                <p:oleObj name="Equation" r:id="rId11" imgW="587506" imgH="416693" progId="Equation.DSMT4">
                  <p:embed/>
                </p:oleObj>
              </mc:Choice>
              <mc:Fallback>
                <p:oleObj name="Equation" r:id="rId11" imgW="587506" imgH="416693" progId="Equation.DSMT4">
                  <p:embed/>
                  <p:pic>
                    <p:nvPicPr>
                      <p:cNvPr id="14" name="Object 13">
                        <a:extLst>
                          <a:ext uri="{FF2B5EF4-FFF2-40B4-BE49-F238E27FC236}">
                            <a16:creationId xmlns:a16="http://schemas.microsoft.com/office/drawing/2014/main" id="{7CFD1692-0317-B72F-F0E1-FBAA912EC9C2}"/>
                          </a:ext>
                        </a:extLst>
                      </p:cNvPr>
                      <p:cNvPicPr/>
                      <p:nvPr/>
                    </p:nvPicPr>
                    <p:blipFill>
                      <a:blip r:embed="rId12"/>
                      <a:stretch>
                        <a:fillRect/>
                      </a:stretch>
                    </p:blipFill>
                    <p:spPr>
                      <a:xfrm>
                        <a:off x="4304061" y="4900668"/>
                        <a:ext cx="1075565" cy="761616"/>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26AD765-5867-F32F-09B4-9F7BBAD2DBAF}"/>
              </a:ext>
            </a:extLst>
          </p:cNvPr>
          <p:cNvGraphicFramePr>
            <a:graphicFrameLocks noChangeAspect="1"/>
          </p:cNvGraphicFramePr>
          <p:nvPr>
            <p:extLst>
              <p:ext uri="{D42A27DB-BD31-4B8C-83A1-F6EECF244321}">
                <p14:modId xmlns:p14="http://schemas.microsoft.com/office/powerpoint/2010/main" val="1119489323"/>
              </p:ext>
            </p:extLst>
          </p:nvPr>
        </p:nvGraphicFramePr>
        <p:xfrm>
          <a:off x="6971873" y="4905536"/>
          <a:ext cx="1028108" cy="728012"/>
        </p:xfrm>
        <a:graphic>
          <a:graphicData uri="http://schemas.openxmlformats.org/presentationml/2006/ole">
            <mc:AlternateContent xmlns:mc="http://schemas.openxmlformats.org/markup-compatibility/2006">
              <mc:Choice xmlns:v="urn:schemas-microsoft-com:vml" Requires="v">
                <p:oleObj name="Equation" r:id="rId13" imgW="587506" imgH="416693" progId="Equation.DSMT4">
                  <p:embed/>
                </p:oleObj>
              </mc:Choice>
              <mc:Fallback>
                <p:oleObj name="Equation" r:id="rId13" imgW="587506" imgH="416693" progId="Equation.DSMT4">
                  <p:embed/>
                  <p:pic>
                    <p:nvPicPr>
                      <p:cNvPr id="15" name="Object 14">
                        <a:extLst>
                          <a:ext uri="{FF2B5EF4-FFF2-40B4-BE49-F238E27FC236}">
                            <a16:creationId xmlns:a16="http://schemas.microsoft.com/office/drawing/2014/main" id="{E26AD765-5867-F32F-09B4-9F7BBAD2DBAF}"/>
                          </a:ext>
                        </a:extLst>
                      </p:cNvPr>
                      <p:cNvPicPr/>
                      <p:nvPr/>
                    </p:nvPicPr>
                    <p:blipFill>
                      <a:blip r:embed="rId14"/>
                      <a:stretch>
                        <a:fillRect/>
                      </a:stretch>
                    </p:blipFill>
                    <p:spPr>
                      <a:xfrm>
                        <a:off x="6971873" y="4905536"/>
                        <a:ext cx="1028108" cy="7280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A55D806-062D-FC1E-B5FA-554088954B07}"/>
              </a:ext>
            </a:extLst>
          </p:cNvPr>
          <p:cNvGraphicFramePr>
            <a:graphicFrameLocks noChangeAspect="1"/>
          </p:cNvGraphicFramePr>
          <p:nvPr>
            <p:extLst>
              <p:ext uri="{D42A27DB-BD31-4B8C-83A1-F6EECF244321}">
                <p14:modId xmlns:p14="http://schemas.microsoft.com/office/powerpoint/2010/main" val="3350222130"/>
              </p:ext>
            </p:extLst>
          </p:nvPr>
        </p:nvGraphicFramePr>
        <p:xfrm>
          <a:off x="9280065" y="4871932"/>
          <a:ext cx="1075565" cy="761616"/>
        </p:xfrm>
        <a:graphic>
          <a:graphicData uri="http://schemas.openxmlformats.org/presentationml/2006/ole">
            <mc:AlternateContent xmlns:mc="http://schemas.openxmlformats.org/markup-compatibility/2006">
              <mc:Choice xmlns:v="urn:schemas-microsoft-com:vml" Requires="v">
                <p:oleObj name="Equation" r:id="rId15" imgW="587506" imgH="416693" progId="Equation.DSMT4">
                  <p:embed/>
                </p:oleObj>
              </mc:Choice>
              <mc:Fallback>
                <p:oleObj name="Equation" r:id="rId15" imgW="587506" imgH="416693" progId="Equation.DSMT4">
                  <p:embed/>
                  <p:pic>
                    <p:nvPicPr>
                      <p:cNvPr id="16" name="Object 15">
                        <a:extLst>
                          <a:ext uri="{FF2B5EF4-FFF2-40B4-BE49-F238E27FC236}">
                            <a16:creationId xmlns:a16="http://schemas.microsoft.com/office/drawing/2014/main" id="{3A55D806-062D-FC1E-B5FA-554088954B07}"/>
                          </a:ext>
                        </a:extLst>
                      </p:cNvPr>
                      <p:cNvPicPr/>
                      <p:nvPr/>
                    </p:nvPicPr>
                    <p:blipFill>
                      <a:blip r:embed="rId16"/>
                      <a:stretch>
                        <a:fillRect/>
                      </a:stretch>
                    </p:blipFill>
                    <p:spPr>
                      <a:xfrm>
                        <a:off x="9280065" y="4871932"/>
                        <a:ext cx="1075565" cy="761616"/>
                      </a:xfrm>
                      <a:prstGeom prst="rect">
                        <a:avLst/>
                      </a:prstGeom>
                    </p:spPr>
                  </p:pic>
                </p:oleObj>
              </mc:Fallback>
            </mc:AlternateContent>
          </a:graphicData>
        </a:graphic>
      </p:graphicFrame>
    </p:spTree>
    <p:extLst>
      <p:ext uri="{BB962C8B-B14F-4D97-AF65-F5344CB8AC3E}">
        <p14:creationId xmlns:p14="http://schemas.microsoft.com/office/powerpoint/2010/main" val="2388973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4282D3-A89E-0C58-A062-470F6BD75029}"/>
              </a:ext>
            </a:extLst>
          </p:cNvPr>
          <p:cNvSpPr txBox="1"/>
          <p:nvPr/>
        </p:nvSpPr>
        <p:spPr>
          <a:xfrm>
            <a:off x="730370" y="691545"/>
            <a:ext cx="9808858" cy="2646878"/>
          </a:xfrm>
          <a:prstGeom prst="rect">
            <a:avLst/>
          </a:prstGeom>
          <a:noFill/>
        </p:spPr>
        <p:txBody>
          <a:bodyPr wrap="square" rtlCol="0">
            <a:spAutoFit/>
          </a:bodyPr>
          <a:lstStyle/>
          <a:p>
            <a:r>
              <a:rPr lang="en-US" sz="3600" b="1" spc="50" dirty="0">
                <a:ln w="0">
                  <a:solidFill>
                    <a:srgbClr val="92D050"/>
                  </a:solidFill>
                </a:ln>
                <a:solidFill>
                  <a:srgbClr val="92D05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Characteristics of equilibrium constants</a:t>
            </a:r>
          </a:p>
          <a:p>
            <a:endParaRPr lang="en-US" sz="2800" dirty="0"/>
          </a:p>
          <a:p>
            <a:r>
              <a:rPr lang="en-US" sz="2800" dirty="0">
                <a:solidFill>
                  <a:srgbClr val="FF0000"/>
                </a:solidFill>
              </a:rPr>
              <a:t>1) </a:t>
            </a:r>
            <a:r>
              <a:rPr lang="en-US" sz="2800" dirty="0"/>
              <a:t>If reaction is reversed K</a:t>
            </a:r>
            <a:r>
              <a:rPr lang="en-US" sz="2800" baseline="-25000" dirty="0"/>
              <a:t>eq</a:t>
            </a:r>
            <a:r>
              <a:rPr lang="en-US" sz="2800" dirty="0"/>
              <a:t> is reciprocated</a:t>
            </a:r>
          </a:p>
          <a:p>
            <a:endParaRPr lang="en-US" sz="2800" dirty="0"/>
          </a:p>
          <a:p>
            <a:r>
              <a:rPr lang="en-US" sz="2800" dirty="0"/>
              <a:t>	A + B            C                     </a:t>
            </a:r>
            <a:r>
              <a:rPr lang="en-US" sz="2800" dirty="0" err="1"/>
              <a:t>C</a:t>
            </a:r>
            <a:r>
              <a:rPr lang="en-US" sz="2800" dirty="0"/>
              <a:t>           A + B</a:t>
            </a:r>
            <a:endParaRPr lang="en-IN" sz="2800" dirty="0"/>
          </a:p>
          <a:p>
            <a:endParaRPr lang="en-IN" dirty="0"/>
          </a:p>
        </p:txBody>
      </p:sp>
      <p:pic>
        <p:nvPicPr>
          <p:cNvPr id="7" name="Picture 6">
            <a:extLst>
              <a:ext uri="{FF2B5EF4-FFF2-40B4-BE49-F238E27FC236}">
                <a16:creationId xmlns:a16="http://schemas.microsoft.com/office/drawing/2014/main" id="{08F706A5-0B93-FF90-35D2-91FC594BDBD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8" name="Object 7">
            <a:extLst>
              <a:ext uri="{FF2B5EF4-FFF2-40B4-BE49-F238E27FC236}">
                <a16:creationId xmlns:a16="http://schemas.microsoft.com/office/drawing/2014/main" id="{63CD8E5D-6C17-32D8-4876-D9E248E81F3D}"/>
              </a:ext>
            </a:extLst>
          </p:cNvPr>
          <p:cNvGraphicFramePr>
            <a:graphicFrameLocks noChangeAspect="1"/>
          </p:cNvGraphicFramePr>
          <p:nvPr>
            <p:extLst>
              <p:ext uri="{D42A27DB-BD31-4B8C-83A1-F6EECF244321}">
                <p14:modId xmlns:p14="http://schemas.microsoft.com/office/powerpoint/2010/main" val="1538563131"/>
              </p:ext>
            </p:extLst>
          </p:nvPr>
        </p:nvGraphicFramePr>
        <p:xfrm>
          <a:off x="2124929" y="2594066"/>
          <a:ext cx="611187" cy="476250"/>
        </p:xfrm>
        <a:graphic>
          <a:graphicData uri="http://schemas.openxmlformats.org/presentationml/2006/ole">
            <mc:AlternateContent xmlns:mc="http://schemas.openxmlformats.org/markup-compatibility/2006">
              <mc:Choice xmlns:v="urn:schemas-microsoft-com:vml" Requires="v">
                <p:oleObj name="Equation" r:id="rId3" imgW="611357" imgH="475521" progId="Equation.DSMT4">
                  <p:embed/>
                </p:oleObj>
              </mc:Choice>
              <mc:Fallback>
                <p:oleObj name="Equation" r:id="rId3" imgW="611357" imgH="475521" progId="Equation.DSMT4">
                  <p:embed/>
                  <p:pic>
                    <p:nvPicPr>
                      <p:cNvPr id="0" name=""/>
                      <p:cNvPicPr/>
                      <p:nvPr/>
                    </p:nvPicPr>
                    <p:blipFill>
                      <a:blip r:embed="rId4"/>
                      <a:stretch>
                        <a:fillRect/>
                      </a:stretch>
                    </p:blipFill>
                    <p:spPr>
                      <a:xfrm>
                        <a:off x="2124929" y="2594066"/>
                        <a:ext cx="611187" cy="47625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D034B549-F3F2-4DFA-3DCA-6DB27D2BB8EE}"/>
              </a:ext>
            </a:extLst>
          </p:cNvPr>
          <p:cNvGraphicFramePr>
            <a:graphicFrameLocks noChangeAspect="1"/>
          </p:cNvGraphicFramePr>
          <p:nvPr>
            <p:extLst>
              <p:ext uri="{D42A27DB-BD31-4B8C-83A1-F6EECF244321}">
                <p14:modId xmlns:p14="http://schemas.microsoft.com/office/powerpoint/2010/main" val="3070062765"/>
              </p:ext>
            </p:extLst>
          </p:nvPr>
        </p:nvGraphicFramePr>
        <p:xfrm>
          <a:off x="5208588" y="2594066"/>
          <a:ext cx="611187" cy="476250"/>
        </p:xfrm>
        <a:graphic>
          <a:graphicData uri="http://schemas.openxmlformats.org/presentationml/2006/ole">
            <mc:AlternateContent xmlns:mc="http://schemas.openxmlformats.org/markup-compatibility/2006">
              <mc:Choice xmlns:v="urn:schemas-microsoft-com:vml" Requires="v">
                <p:oleObj name="Equation" r:id="rId5" imgW="611357" imgH="475521" progId="Equation.DSMT4">
                  <p:embed/>
                </p:oleObj>
              </mc:Choice>
              <mc:Fallback>
                <p:oleObj name="Equation" r:id="rId5" imgW="611357" imgH="475521" progId="Equation.DSMT4">
                  <p:embed/>
                  <p:pic>
                    <p:nvPicPr>
                      <p:cNvPr id="0" name=""/>
                      <p:cNvPicPr/>
                      <p:nvPr/>
                    </p:nvPicPr>
                    <p:blipFill>
                      <a:blip r:embed="rId4"/>
                      <a:stretch>
                        <a:fillRect/>
                      </a:stretch>
                    </p:blipFill>
                    <p:spPr>
                      <a:xfrm>
                        <a:off x="5208588" y="2594066"/>
                        <a:ext cx="611187" cy="4762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534ECFB-B001-6551-30F9-84F648F2207D}"/>
              </a:ext>
            </a:extLst>
          </p:cNvPr>
          <p:cNvGraphicFramePr>
            <a:graphicFrameLocks noChangeAspect="1"/>
          </p:cNvGraphicFramePr>
          <p:nvPr>
            <p:extLst>
              <p:ext uri="{D42A27DB-BD31-4B8C-83A1-F6EECF244321}">
                <p14:modId xmlns:p14="http://schemas.microsoft.com/office/powerpoint/2010/main" val="1198426171"/>
              </p:ext>
            </p:extLst>
          </p:nvPr>
        </p:nvGraphicFramePr>
        <p:xfrm>
          <a:off x="1253025" y="3286480"/>
          <a:ext cx="1743808" cy="926730"/>
        </p:xfrm>
        <a:graphic>
          <a:graphicData uri="http://schemas.openxmlformats.org/presentationml/2006/ole">
            <mc:AlternateContent xmlns:mc="http://schemas.openxmlformats.org/markup-compatibility/2006">
              <mc:Choice xmlns:v="urn:schemas-microsoft-com:vml" Requires="v">
                <p:oleObj name="Equation" r:id="rId6" imgW="783226" imgH="416693" progId="Equation.DSMT4">
                  <p:embed/>
                </p:oleObj>
              </mc:Choice>
              <mc:Fallback>
                <p:oleObj name="Equation" r:id="rId6" imgW="783226" imgH="416693" progId="Equation.DSMT4">
                  <p:embed/>
                  <p:pic>
                    <p:nvPicPr>
                      <p:cNvPr id="0" name=""/>
                      <p:cNvPicPr/>
                      <p:nvPr/>
                    </p:nvPicPr>
                    <p:blipFill>
                      <a:blip r:embed="rId7"/>
                      <a:stretch>
                        <a:fillRect/>
                      </a:stretch>
                    </p:blipFill>
                    <p:spPr>
                      <a:xfrm>
                        <a:off x="1253025" y="3286480"/>
                        <a:ext cx="1743808" cy="92673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CE735A5-414D-9D0A-03AB-BD8E26CEF2D1}"/>
              </a:ext>
            </a:extLst>
          </p:cNvPr>
          <p:cNvGraphicFramePr>
            <a:graphicFrameLocks noChangeAspect="1"/>
          </p:cNvGraphicFramePr>
          <p:nvPr>
            <p:extLst>
              <p:ext uri="{D42A27DB-BD31-4B8C-83A1-F6EECF244321}">
                <p14:modId xmlns:p14="http://schemas.microsoft.com/office/powerpoint/2010/main" val="2603344996"/>
              </p:ext>
            </p:extLst>
          </p:nvPr>
        </p:nvGraphicFramePr>
        <p:xfrm>
          <a:off x="4926806" y="3452903"/>
          <a:ext cx="2331244" cy="850589"/>
        </p:xfrm>
        <a:graphic>
          <a:graphicData uri="http://schemas.openxmlformats.org/presentationml/2006/ole">
            <mc:AlternateContent xmlns:mc="http://schemas.openxmlformats.org/markup-compatibility/2006">
              <mc:Choice xmlns:v="urn:schemas-microsoft-com:vml" Requires="v">
                <p:oleObj name="Equation" r:id="rId8" imgW="1175013" imgH="428857" progId="Equation.DSMT4">
                  <p:embed/>
                </p:oleObj>
              </mc:Choice>
              <mc:Fallback>
                <p:oleObj name="Equation" r:id="rId8" imgW="1175013" imgH="428857" progId="Equation.DSMT4">
                  <p:embed/>
                  <p:pic>
                    <p:nvPicPr>
                      <p:cNvPr id="0" name=""/>
                      <p:cNvPicPr/>
                      <p:nvPr/>
                    </p:nvPicPr>
                    <p:blipFill>
                      <a:blip r:embed="rId9"/>
                      <a:stretch>
                        <a:fillRect/>
                      </a:stretch>
                    </p:blipFill>
                    <p:spPr>
                      <a:xfrm>
                        <a:off x="4926806" y="3452903"/>
                        <a:ext cx="2331244" cy="850589"/>
                      </a:xfrm>
                      <a:prstGeom prst="rect">
                        <a:avLst/>
                      </a:prstGeom>
                    </p:spPr>
                  </p:pic>
                </p:oleObj>
              </mc:Fallback>
            </mc:AlternateContent>
          </a:graphicData>
        </a:graphic>
      </p:graphicFrame>
    </p:spTree>
    <p:extLst>
      <p:ext uri="{BB962C8B-B14F-4D97-AF65-F5344CB8AC3E}">
        <p14:creationId xmlns:p14="http://schemas.microsoft.com/office/powerpoint/2010/main" val="1278834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27281F-A944-8C08-60F7-B7A24655C0DC}"/>
              </a:ext>
            </a:extLst>
          </p:cNvPr>
          <p:cNvSpPr txBox="1"/>
          <p:nvPr/>
        </p:nvSpPr>
        <p:spPr>
          <a:xfrm>
            <a:off x="638355" y="672859"/>
            <a:ext cx="8724720" cy="1401824"/>
          </a:xfrm>
          <a:prstGeom prst="rect">
            <a:avLst/>
          </a:prstGeom>
          <a:noFill/>
        </p:spPr>
        <p:txBody>
          <a:bodyPr wrap="square" rtlCol="0">
            <a:spAutoFit/>
          </a:bodyPr>
          <a:lstStyle/>
          <a:p>
            <a:r>
              <a:rPr lang="en-IN" sz="2800" dirty="0">
                <a:solidFill>
                  <a:srgbClr val="FF0000"/>
                </a:solidFill>
              </a:rPr>
              <a:t>2) </a:t>
            </a:r>
            <a:r>
              <a:rPr lang="en-IN" sz="2800" dirty="0"/>
              <a:t>If the reaction is multiplied by a factor – n then K = </a:t>
            </a:r>
            <a:r>
              <a:rPr lang="en-IN" sz="2800" dirty="0" err="1"/>
              <a:t>K</a:t>
            </a:r>
            <a:r>
              <a:rPr lang="en-IN" sz="2800" baseline="30000" dirty="0" err="1"/>
              <a:t>n</a:t>
            </a:r>
            <a:r>
              <a:rPr lang="en-IN" sz="2800" dirty="0"/>
              <a:t> </a:t>
            </a:r>
          </a:p>
          <a:p>
            <a:endParaRPr lang="en-IN" sz="2800" dirty="0"/>
          </a:p>
          <a:p>
            <a:r>
              <a:rPr lang="en-IN" sz="2800" dirty="0"/>
              <a:t>      A + B          C                                 1/2 A + 1/2 B         1/2 C</a:t>
            </a:r>
          </a:p>
        </p:txBody>
      </p:sp>
      <p:pic>
        <p:nvPicPr>
          <p:cNvPr id="2" name="Picture 1">
            <a:extLst>
              <a:ext uri="{FF2B5EF4-FFF2-40B4-BE49-F238E27FC236}">
                <a16:creationId xmlns:a16="http://schemas.microsoft.com/office/drawing/2014/main" id="{098AD26D-D1A8-4FF9-18E0-B123D6E8CF68}"/>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D4CC8E09-C2C9-5FFF-2134-863154495202}"/>
              </a:ext>
            </a:extLst>
          </p:cNvPr>
          <p:cNvGraphicFramePr>
            <a:graphicFrameLocks noChangeAspect="1"/>
          </p:cNvGraphicFramePr>
          <p:nvPr>
            <p:extLst>
              <p:ext uri="{D42A27DB-BD31-4B8C-83A1-F6EECF244321}">
                <p14:modId xmlns:p14="http://schemas.microsoft.com/office/powerpoint/2010/main" val="1345391485"/>
              </p:ext>
            </p:extLst>
          </p:nvPr>
        </p:nvGraphicFramePr>
        <p:xfrm>
          <a:off x="2036373" y="1596846"/>
          <a:ext cx="611187" cy="477837"/>
        </p:xfrm>
        <a:graphic>
          <a:graphicData uri="http://schemas.openxmlformats.org/presentationml/2006/ole">
            <mc:AlternateContent xmlns:mc="http://schemas.openxmlformats.org/markup-compatibility/2006">
              <mc:Choice xmlns:v="urn:schemas-microsoft-com:vml" Requires="v">
                <p:oleObj name="Equation" r:id="rId3" imgW="611357" imgH="477323" progId="Equation.DSMT4">
                  <p:embed/>
                </p:oleObj>
              </mc:Choice>
              <mc:Fallback>
                <p:oleObj name="Equation" r:id="rId3" imgW="611357" imgH="477323" progId="Equation.DSMT4">
                  <p:embed/>
                  <p:pic>
                    <p:nvPicPr>
                      <p:cNvPr id="0" name=""/>
                      <p:cNvPicPr/>
                      <p:nvPr/>
                    </p:nvPicPr>
                    <p:blipFill>
                      <a:blip r:embed="rId4"/>
                      <a:stretch>
                        <a:fillRect/>
                      </a:stretch>
                    </p:blipFill>
                    <p:spPr>
                      <a:xfrm>
                        <a:off x="2036373" y="1596846"/>
                        <a:ext cx="611187" cy="47783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A306ECD-59A7-6733-9F92-980365BDA181}"/>
              </a:ext>
            </a:extLst>
          </p:cNvPr>
          <p:cNvGraphicFramePr>
            <a:graphicFrameLocks noChangeAspect="1"/>
          </p:cNvGraphicFramePr>
          <p:nvPr>
            <p:extLst>
              <p:ext uri="{D42A27DB-BD31-4B8C-83A1-F6EECF244321}">
                <p14:modId xmlns:p14="http://schemas.microsoft.com/office/powerpoint/2010/main" val="1246903600"/>
              </p:ext>
            </p:extLst>
          </p:nvPr>
        </p:nvGraphicFramePr>
        <p:xfrm>
          <a:off x="7608888" y="1580017"/>
          <a:ext cx="611187" cy="477837"/>
        </p:xfrm>
        <a:graphic>
          <a:graphicData uri="http://schemas.openxmlformats.org/presentationml/2006/ole">
            <mc:AlternateContent xmlns:mc="http://schemas.openxmlformats.org/markup-compatibility/2006">
              <mc:Choice xmlns:v="urn:schemas-microsoft-com:vml" Requires="v">
                <p:oleObj name="Equation" r:id="rId5" imgW="611357" imgH="477323" progId="Equation.DSMT4">
                  <p:embed/>
                </p:oleObj>
              </mc:Choice>
              <mc:Fallback>
                <p:oleObj name="Equation" r:id="rId5" imgW="611357" imgH="477323" progId="Equation.DSMT4">
                  <p:embed/>
                  <p:pic>
                    <p:nvPicPr>
                      <p:cNvPr id="0" name=""/>
                      <p:cNvPicPr/>
                      <p:nvPr/>
                    </p:nvPicPr>
                    <p:blipFill>
                      <a:blip r:embed="rId4"/>
                      <a:stretch>
                        <a:fillRect/>
                      </a:stretch>
                    </p:blipFill>
                    <p:spPr>
                      <a:xfrm>
                        <a:off x="7608888" y="1580017"/>
                        <a:ext cx="611187" cy="4778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B7A768F-F25A-B1C5-1202-F3AAB9491385}"/>
              </a:ext>
            </a:extLst>
          </p:cNvPr>
          <p:cNvGraphicFramePr>
            <a:graphicFrameLocks noChangeAspect="1"/>
          </p:cNvGraphicFramePr>
          <p:nvPr>
            <p:extLst>
              <p:ext uri="{D42A27DB-BD31-4B8C-83A1-F6EECF244321}">
                <p14:modId xmlns:p14="http://schemas.microsoft.com/office/powerpoint/2010/main" val="3067768293"/>
              </p:ext>
            </p:extLst>
          </p:nvPr>
        </p:nvGraphicFramePr>
        <p:xfrm>
          <a:off x="1271588" y="2308156"/>
          <a:ext cx="1718587" cy="884617"/>
        </p:xfrm>
        <a:graphic>
          <a:graphicData uri="http://schemas.openxmlformats.org/presentationml/2006/ole">
            <mc:AlternateContent xmlns:mc="http://schemas.openxmlformats.org/markup-compatibility/2006">
              <mc:Choice xmlns:v="urn:schemas-microsoft-com:vml" Requires="v">
                <p:oleObj name="Equation" r:id="rId6" imgW="807865" imgH="416693" progId="Equation.DSMT4">
                  <p:embed/>
                </p:oleObj>
              </mc:Choice>
              <mc:Fallback>
                <p:oleObj name="Equation" r:id="rId6" imgW="807865" imgH="416693" progId="Equation.DSMT4">
                  <p:embed/>
                  <p:pic>
                    <p:nvPicPr>
                      <p:cNvPr id="0" name=""/>
                      <p:cNvPicPr/>
                      <p:nvPr/>
                    </p:nvPicPr>
                    <p:blipFill>
                      <a:blip r:embed="rId7"/>
                      <a:stretch>
                        <a:fillRect/>
                      </a:stretch>
                    </p:blipFill>
                    <p:spPr>
                      <a:xfrm>
                        <a:off x="1271588" y="2308156"/>
                        <a:ext cx="1718587" cy="88461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5785AD6-5498-2339-74AE-7E429E5035C1}"/>
              </a:ext>
            </a:extLst>
          </p:cNvPr>
          <p:cNvGraphicFramePr>
            <a:graphicFrameLocks noChangeAspect="1"/>
          </p:cNvGraphicFramePr>
          <p:nvPr>
            <p:extLst>
              <p:ext uri="{D42A27DB-BD31-4B8C-83A1-F6EECF244321}">
                <p14:modId xmlns:p14="http://schemas.microsoft.com/office/powerpoint/2010/main" val="724449773"/>
              </p:ext>
            </p:extLst>
          </p:nvPr>
        </p:nvGraphicFramePr>
        <p:xfrm>
          <a:off x="5672138" y="2460625"/>
          <a:ext cx="3436896" cy="884616"/>
        </p:xfrm>
        <a:graphic>
          <a:graphicData uri="http://schemas.openxmlformats.org/presentationml/2006/ole">
            <mc:AlternateContent xmlns:mc="http://schemas.openxmlformats.org/markup-compatibility/2006">
              <mc:Choice xmlns:v="urn:schemas-microsoft-com:vml" Requires="v">
                <p:oleObj name="Equation" r:id="rId8" imgW="1664659" imgH="428857" progId="Equation.DSMT4">
                  <p:embed/>
                </p:oleObj>
              </mc:Choice>
              <mc:Fallback>
                <p:oleObj name="Equation" r:id="rId8" imgW="1664659" imgH="428857" progId="Equation.DSMT4">
                  <p:embed/>
                  <p:pic>
                    <p:nvPicPr>
                      <p:cNvPr id="0" name=""/>
                      <p:cNvPicPr/>
                      <p:nvPr/>
                    </p:nvPicPr>
                    <p:blipFill>
                      <a:blip r:embed="rId9"/>
                      <a:stretch>
                        <a:fillRect/>
                      </a:stretch>
                    </p:blipFill>
                    <p:spPr>
                      <a:xfrm>
                        <a:off x="5672138" y="2460625"/>
                        <a:ext cx="3436896" cy="884616"/>
                      </a:xfrm>
                      <a:prstGeom prst="rect">
                        <a:avLst/>
                      </a:prstGeom>
                    </p:spPr>
                  </p:pic>
                </p:oleObj>
              </mc:Fallback>
            </mc:AlternateContent>
          </a:graphicData>
        </a:graphic>
      </p:graphicFrame>
    </p:spTree>
    <p:extLst>
      <p:ext uri="{BB962C8B-B14F-4D97-AF65-F5344CB8AC3E}">
        <p14:creationId xmlns:p14="http://schemas.microsoft.com/office/powerpoint/2010/main" val="4099645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2C54C0-AB9B-5481-CAD6-AA431CB20F0F}"/>
              </a:ext>
            </a:extLst>
          </p:cNvPr>
          <p:cNvSpPr txBox="1"/>
          <p:nvPr/>
        </p:nvSpPr>
        <p:spPr>
          <a:xfrm>
            <a:off x="655608" y="655608"/>
            <a:ext cx="10644996" cy="1815882"/>
          </a:xfrm>
          <a:prstGeom prst="rect">
            <a:avLst/>
          </a:prstGeom>
          <a:noFill/>
        </p:spPr>
        <p:txBody>
          <a:bodyPr wrap="square" rtlCol="0">
            <a:spAutoFit/>
          </a:bodyPr>
          <a:lstStyle/>
          <a:p>
            <a:r>
              <a:rPr lang="en-IN" sz="2800" dirty="0">
                <a:solidFill>
                  <a:srgbClr val="FF0000"/>
                </a:solidFill>
              </a:rPr>
              <a:t>3) </a:t>
            </a:r>
            <a:r>
              <a:rPr lang="en-IN" sz="2800" dirty="0"/>
              <a:t>If two or more equilibrium reactions are added, final equilibrium constant will be the product of individual constants</a:t>
            </a:r>
          </a:p>
          <a:p>
            <a:endParaRPr lang="en-IN" sz="2800" dirty="0"/>
          </a:p>
          <a:p>
            <a:r>
              <a:rPr lang="en-IN" sz="2800" dirty="0"/>
              <a:t>A + B                 C              </a:t>
            </a:r>
            <a:r>
              <a:rPr lang="en-IN" sz="2800" dirty="0" err="1"/>
              <a:t>C</a:t>
            </a:r>
            <a:r>
              <a:rPr lang="en-IN" sz="2800" dirty="0"/>
              <a:t>                 D                    A + B                D</a:t>
            </a:r>
          </a:p>
        </p:txBody>
      </p:sp>
      <p:pic>
        <p:nvPicPr>
          <p:cNvPr id="2" name="Picture 1">
            <a:extLst>
              <a:ext uri="{FF2B5EF4-FFF2-40B4-BE49-F238E27FC236}">
                <a16:creationId xmlns:a16="http://schemas.microsoft.com/office/drawing/2014/main" id="{AF013A9D-3558-8EFD-DCE5-FA5E8FB103A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7D7D847B-FF43-EB66-31B2-422FE170E2DF}"/>
              </a:ext>
            </a:extLst>
          </p:cNvPr>
          <p:cNvGraphicFramePr>
            <a:graphicFrameLocks noChangeAspect="1"/>
          </p:cNvGraphicFramePr>
          <p:nvPr>
            <p:extLst>
              <p:ext uri="{D42A27DB-BD31-4B8C-83A1-F6EECF244321}">
                <p14:modId xmlns:p14="http://schemas.microsoft.com/office/powerpoint/2010/main" val="4205951499"/>
              </p:ext>
            </p:extLst>
          </p:nvPr>
        </p:nvGraphicFramePr>
        <p:xfrm>
          <a:off x="1583860" y="1985580"/>
          <a:ext cx="611187" cy="477837"/>
        </p:xfrm>
        <a:graphic>
          <a:graphicData uri="http://schemas.openxmlformats.org/presentationml/2006/ole">
            <mc:AlternateContent xmlns:mc="http://schemas.openxmlformats.org/markup-compatibility/2006">
              <mc:Choice xmlns:v="urn:schemas-microsoft-com:vml" Requires="v">
                <p:oleObj name="Equation" r:id="rId3" imgW="611357" imgH="477323" progId="Equation.DSMT4">
                  <p:embed/>
                </p:oleObj>
              </mc:Choice>
              <mc:Fallback>
                <p:oleObj name="Equation" r:id="rId3" imgW="611357" imgH="477323" progId="Equation.DSMT4">
                  <p:embed/>
                  <p:pic>
                    <p:nvPicPr>
                      <p:cNvPr id="0" name=""/>
                      <p:cNvPicPr/>
                      <p:nvPr/>
                    </p:nvPicPr>
                    <p:blipFill>
                      <a:blip r:embed="rId4"/>
                      <a:stretch>
                        <a:fillRect/>
                      </a:stretch>
                    </p:blipFill>
                    <p:spPr>
                      <a:xfrm>
                        <a:off x="1583860" y="1985580"/>
                        <a:ext cx="611187" cy="47783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22605F07-D698-AFF8-794B-0292753D3D91}"/>
              </a:ext>
            </a:extLst>
          </p:cNvPr>
          <p:cNvGraphicFramePr>
            <a:graphicFrameLocks noChangeAspect="1"/>
          </p:cNvGraphicFramePr>
          <p:nvPr>
            <p:extLst>
              <p:ext uri="{D42A27DB-BD31-4B8C-83A1-F6EECF244321}">
                <p14:modId xmlns:p14="http://schemas.microsoft.com/office/powerpoint/2010/main" val="1396677994"/>
              </p:ext>
            </p:extLst>
          </p:nvPr>
        </p:nvGraphicFramePr>
        <p:xfrm>
          <a:off x="4770438" y="1999074"/>
          <a:ext cx="611187" cy="477837"/>
        </p:xfrm>
        <a:graphic>
          <a:graphicData uri="http://schemas.openxmlformats.org/presentationml/2006/ole">
            <mc:AlternateContent xmlns:mc="http://schemas.openxmlformats.org/markup-compatibility/2006">
              <mc:Choice xmlns:v="urn:schemas-microsoft-com:vml" Requires="v">
                <p:oleObj name="Equation" r:id="rId5" imgW="611357" imgH="477323" progId="Equation.DSMT4">
                  <p:embed/>
                </p:oleObj>
              </mc:Choice>
              <mc:Fallback>
                <p:oleObj name="Equation" r:id="rId5" imgW="611357" imgH="477323" progId="Equation.DSMT4">
                  <p:embed/>
                  <p:pic>
                    <p:nvPicPr>
                      <p:cNvPr id="0" name=""/>
                      <p:cNvPicPr/>
                      <p:nvPr/>
                    </p:nvPicPr>
                    <p:blipFill>
                      <a:blip r:embed="rId4"/>
                      <a:stretch>
                        <a:fillRect/>
                      </a:stretch>
                    </p:blipFill>
                    <p:spPr>
                      <a:xfrm>
                        <a:off x="4770438" y="1999074"/>
                        <a:ext cx="611187" cy="4778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9E7DFE12-4A19-B9E8-EC45-7102857DB317}"/>
              </a:ext>
            </a:extLst>
          </p:cNvPr>
          <p:cNvGraphicFramePr>
            <a:graphicFrameLocks noChangeAspect="1"/>
          </p:cNvGraphicFramePr>
          <p:nvPr>
            <p:extLst>
              <p:ext uri="{D42A27DB-BD31-4B8C-83A1-F6EECF244321}">
                <p14:modId xmlns:p14="http://schemas.microsoft.com/office/powerpoint/2010/main" val="3151297841"/>
              </p:ext>
            </p:extLst>
          </p:nvPr>
        </p:nvGraphicFramePr>
        <p:xfrm>
          <a:off x="8656638" y="1960973"/>
          <a:ext cx="611187" cy="477837"/>
        </p:xfrm>
        <a:graphic>
          <a:graphicData uri="http://schemas.openxmlformats.org/presentationml/2006/ole">
            <mc:AlternateContent xmlns:mc="http://schemas.openxmlformats.org/markup-compatibility/2006">
              <mc:Choice xmlns:v="urn:schemas-microsoft-com:vml" Requires="v">
                <p:oleObj name="Equation" r:id="rId6" imgW="611357" imgH="477323" progId="Equation.DSMT4">
                  <p:embed/>
                </p:oleObj>
              </mc:Choice>
              <mc:Fallback>
                <p:oleObj name="Equation" r:id="rId6" imgW="611357" imgH="477323" progId="Equation.DSMT4">
                  <p:embed/>
                  <p:pic>
                    <p:nvPicPr>
                      <p:cNvPr id="0" name=""/>
                      <p:cNvPicPr/>
                      <p:nvPr/>
                    </p:nvPicPr>
                    <p:blipFill>
                      <a:blip r:embed="rId4"/>
                      <a:stretch>
                        <a:fillRect/>
                      </a:stretch>
                    </p:blipFill>
                    <p:spPr>
                      <a:xfrm>
                        <a:off x="8656638" y="1960973"/>
                        <a:ext cx="611187" cy="47783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FF8123E-23BA-4FF9-A63B-41520F076DAC}"/>
              </a:ext>
            </a:extLst>
          </p:cNvPr>
          <p:cNvGraphicFramePr>
            <a:graphicFrameLocks noChangeAspect="1"/>
          </p:cNvGraphicFramePr>
          <p:nvPr>
            <p:extLst>
              <p:ext uri="{D42A27DB-BD31-4B8C-83A1-F6EECF244321}">
                <p14:modId xmlns:p14="http://schemas.microsoft.com/office/powerpoint/2010/main" val="3530318859"/>
              </p:ext>
            </p:extLst>
          </p:nvPr>
        </p:nvGraphicFramePr>
        <p:xfrm>
          <a:off x="805637" y="2740581"/>
          <a:ext cx="1862801" cy="958849"/>
        </p:xfrm>
        <a:graphic>
          <a:graphicData uri="http://schemas.openxmlformats.org/presentationml/2006/ole">
            <mc:AlternateContent xmlns:mc="http://schemas.openxmlformats.org/markup-compatibility/2006">
              <mc:Choice xmlns:v="urn:schemas-microsoft-com:vml" Requires="v">
                <p:oleObj name="Equation" r:id="rId7" imgW="807865" imgH="416693" progId="Equation.DSMT4">
                  <p:embed/>
                </p:oleObj>
              </mc:Choice>
              <mc:Fallback>
                <p:oleObj name="Equation" r:id="rId7" imgW="807865" imgH="416693" progId="Equation.DSMT4">
                  <p:embed/>
                  <p:pic>
                    <p:nvPicPr>
                      <p:cNvPr id="0" name=""/>
                      <p:cNvPicPr/>
                      <p:nvPr/>
                    </p:nvPicPr>
                    <p:blipFill>
                      <a:blip r:embed="rId8"/>
                      <a:stretch>
                        <a:fillRect/>
                      </a:stretch>
                    </p:blipFill>
                    <p:spPr>
                      <a:xfrm>
                        <a:off x="805637" y="2740581"/>
                        <a:ext cx="1862801" cy="958849"/>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C0D8C104-905F-ED7E-9550-6EB39AA56AF6}"/>
              </a:ext>
            </a:extLst>
          </p:cNvPr>
          <p:cNvGraphicFramePr>
            <a:graphicFrameLocks noChangeAspect="1"/>
          </p:cNvGraphicFramePr>
          <p:nvPr>
            <p:extLst>
              <p:ext uri="{D42A27DB-BD31-4B8C-83A1-F6EECF244321}">
                <p14:modId xmlns:p14="http://schemas.microsoft.com/office/powerpoint/2010/main" val="4170537408"/>
              </p:ext>
            </p:extLst>
          </p:nvPr>
        </p:nvGraphicFramePr>
        <p:xfrm>
          <a:off x="4490374" y="2842311"/>
          <a:ext cx="1488665" cy="972645"/>
        </p:xfrm>
        <a:graphic>
          <a:graphicData uri="http://schemas.openxmlformats.org/presentationml/2006/ole">
            <mc:AlternateContent xmlns:mc="http://schemas.openxmlformats.org/markup-compatibility/2006">
              <mc:Choice xmlns:v="urn:schemas-microsoft-com:vml" Requires="v">
                <p:oleObj name="Equation" r:id="rId9" imgW="636436" imgH="416693" progId="Equation.DSMT4">
                  <p:embed/>
                </p:oleObj>
              </mc:Choice>
              <mc:Fallback>
                <p:oleObj name="Equation" r:id="rId9" imgW="636436" imgH="416693" progId="Equation.DSMT4">
                  <p:embed/>
                  <p:pic>
                    <p:nvPicPr>
                      <p:cNvPr id="0" name=""/>
                      <p:cNvPicPr/>
                      <p:nvPr/>
                    </p:nvPicPr>
                    <p:blipFill>
                      <a:blip r:embed="rId10"/>
                      <a:stretch>
                        <a:fillRect/>
                      </a:stretch>
                    </p:blipFill>
                    <p:spPr>
                      <a:xfrm>
                        <a:off x="4490374" y="2842311"/>
                        <a:ext cx="1488665" cy="97264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B759757-AA0A-790D-1F93-0D1813282E35}"/>
              </a:ext>
            </a:extLst>
          </p:cNvPr>
          <p:cNvGraphicFramePr>
            <a:graphicFrameLocks noChangeAspect="1"/>
          </p:cNvGraphicFramePr>
          <p:nvPr>
            <p:extLst>
              <p:ext uri="{D42A27DB-BD31-4B8C-83A1-F6EECF244321}">
                <p14:modId xmlns:p14="http://schemas.microsoft.com/office/powerpoint/2010/main" val="3051602211"/>
              </p:ext>
            </p:extLst>
          </p:nvPr>
        </p:nvGraphicFramePr>
        <p:xfrm>
          <a:off x="7800975" y="2851836"/>
          <a:ext cx="2276475" cy="736341"/>
        </p:xfrm>
        <a:graphic>
          <a:graphicData uri="http://schemas.openxmlformats.org/presentationml/2006/ole">
            <mc:AlternateContent xmlns:mc="http://schemas.openxmlformats.org/markup-compatibility/2006">
              <mc:Choice xmlns:v="urn:schemas-microsoft-com:vml" Requires="v">
                <p:oleObj name="Equation" r:id="rId11" imgW="1285365" imgH="416693" progId="Equation.DSMT4">
                  <p:embed/>
                </p:oleObj>
              </mc:Choice>
              <mc:Fallback>
                <p:oleObj name="Equation" r:id="rId11" imgW="1285365" imgH="416693" progId="Equation.DSMT4">
                  <p:embed/>
                  <p:pic>
                    <p:nvPicPr>
                      <p:cNvPr id="0" name=""/>
                      <p:cNvPicPr/>
                      <p:nvPr/>
                    </p:nvPicPr>
                    <p:blipFill>
                      <a:blip r:embed="rId12"/>
                      <a:stretch>
                        <a:fillRect/>
                      </a:stretch>
                    </p:blipFill>
                    <p:spPr>
                      <a:xfrm>
                        <a:off x="7800975" y="2851836"/>
                        <a:ext cx="2276475" cy="736341"/>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5DB20B58-544E-C6DF-A542-88CEC158B279}"/>
              </a:ext>
            </a:extLst>
          </p:cNvPr>
          <p:cNvSpPr txBox="1"/>
          <p:nvPr/>
        </p:nvSpPr>
        <p:spPr>
          <a:xfrm>
            <a:off x="655608" y="3968521"/>
            <a:ext cx="9995714" cy="2544671"/>
          </a:xfrm>
          <a:prstGeom prst="rect">
            <a:avLst/>
          </a:prstGeom>
          <a:noFill/>
        </p:spPr>
        <p:txBody>
          <a:bodyPr wrap="square">
            <a:spAutoFit/>
          </a:bodyPr>
          <a:lstStyle/>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12. </a:t>
            </a:r>
            <a:r>
              <a:rPr lang="en-IN" sz="2400" dirty="0">
                <a:effectLst/>
                <a:latin typeface="Tahoma" panose="020B0604030504040204" pitchFamily="34" charset="0"/>
                <a:ea typeface="Calibri" panose="020F0502020204030204" pitchFamily="34" charset="0"/>
              </a:rPr>
              <a:t>In the reaction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(g)+3H</a:t>
            </a:r>
            <a:r>
              <a:rPr lang="en-IN" sz="2400" baseline="-25000" dirty="0">
                <a:effectLst/>
                <a:latin typeface="Tahoma" panose="020B0604030504040204" pitchFamily="34" charset="0"/>
                <a:ea typeface="Calibri" panose="020F0502020204030204" pitchFamily="34" charset="0"/>
              </a:rPr>
              <a:t>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2NH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 the value of the 	equilibrium constant depends 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Volume of the reaction vessel</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Total pressure of the system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The initial concentration of nitrogen and hydrogen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The temperature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0" name="Object 19">
            <a:extLst>
              <a:ext uri="{FF2B5EF4-FFF2-40B4-BE49-F238E27FC236}">
                <a16:creationId xmlns:a16="http://schemas.microsoft.com/office/drawing/2014/main" id="{BD180799-B43A-D084-65AC-F7EA57CED364}"/>
              </a:ext>
            </a:extLst>
          </p:cNvPr>
          <p:cNvGraphicFramePr>
            <a:graphicFrameLocks noChangeAspect="1"/>
          </p:cNvGraphicFramePr>
          <p:nvPr>
            <p:extLst>
              <p:ext uri="{D42A27DB-BD31-4B8C-83A1-F6EECF244321}">
                <p14:modId xmlns:p14="http://schemas.microsoft.com/office/powerpoint/2010/main" val="3245327162"/>
              </p:ext>
            </p:extLst>
          </p:nvPr>
        </p:nvGraphicFramePr>
        <p:xfrm>
          <a:off x="4921091" y="4021802"/>
          <a:ext cx="611187" cy="477837"/>
        </p:xfrm>
        <a:graphic>
          <a:graphicData uri="http://schemas.openxmlformats.org/presentationml/2006/ole">
            <mc:AlternateContent xmlns:mc="http://schemas.openxmlformats.org/markup-compatibility/2006">
              <mc:Choice xmlns:v="urn:schemas-microsoft-com:vml" Requires="v">
                <p:oleObj name="Equation" r:id="rId13" imgW="611357" imgH="477323" progId="Equation.DSMT4">
                  <p:embed/>
                </p:oleObj>
              </mc:Choice>
              <mc:Fallback>
                <p:oleObj name="Equation" r:id="rId13" imgW="611357" imgH="477323" progId="Equation.DSMT4">
                  <p:embed/>
                  <p:pic>
                    <p:nvPicPr>
                      <p:cNvPr id="0" name=""/>
                      <p:cNvPicPr/>
                      <p:nvPr/>
                    </p:nvPicPr>
                    <p:blipFill>
                      <a:blip r:embed="rId14"/>
                      <a:stretch>
                        <a:fillRect/>
                      </a:stretch>
                    </p:blipFill>
                    <p:spPr>
                      <a:xfrm>
                        <a:off x="4921091" y="4021802"/>
                        <a:ext cx="611187" cy="477837"/>
                      </a:xfrm>
                      <a:prstGeom prst="rect">
                        <a:avLst/>
                      </a:prstGeom>
                    </p:spPr>
                  </p:pic>
                </p:oleObj>
              </mc:Fallback>
            </mc:AlternateContent>
          </a:graphicData>
        </a:graphic>
      </p:graphicFrame>
    </p:spTree>
    <p:extLst>
      <p:ext uri="{BB962C8B-B14F-4D97-AF65-F5344CB8AC3E}">
        <p14:creationId xmlns:p14="http://schemas.microsoft.com/office/powerpoint/2010/main" val="26663965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E303DA4A-7D14-D6FC-F650-3929A9CAA870}"/>
              </a:ext>
            </a:extLst>
          </p:cNvPr>
          <p:cNvSpPr txBox="1"/>
          <p:nvPr/>
        </p:nvSpPr>
        <p:spPr>
          <a:xfrm>
            <a:off x="705678" y="514350"/>
            <a:ext cx="9052727" cy="5885586"/>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13.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Pure ammonia is placed in a vessel at a temperature where 	its degree of dissociation (</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appreciable. At equilibrium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does not change significantly with pressure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does not change with pressure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Concentration of NH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does not change with pressure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Concentration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less than that of N</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p>
          <a:p>
            <a:pPr marR="179705" lvl="0">
              <a:lnSpc>
                <a:spcPct val="107000"/>
              </a:lnSpc>
              <a:spcBef>
                <a:spcPts val="50"/>
              </a:spcBef>
              <a:spcAft>
                <a:spcPts val="50"/>
              </a:spcAft>
            </a:pP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Q 14.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For the gaseous phase reaction								</a:t>
            </a: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Which statement is correct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K varies with addition of NO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K decrease as temperature decrease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K Increases as temperature decreases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K is independent of temperature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Object 5">
            <a:extLst>
              <a:ext uri="{FF2B5EF4-FFF2-40B4-BE49-F238E27FC236}">
                <a16:creationId xmlns:a16="http://schemas.microsoft.com/office/drawing/2014/main" id="{F08F84D1-BEA7-193C-57AD-DD9459C03230}"/>
              </a:ext>
            </a:extLst>
          </p:cNvPr>
          <p:cNvGraphicFramePr>
            <a:graphicFrameLocks noChangeAspect="1"/>
          </p:cNvGraphicFramePr>
          <p:nvPr>
            <p:extLst>
              <p:ext uri="{D42A27DB-BD31-4B8C-83A1-F6EECF244321}">
                <p14:modId xmlns:p14="http://schemas.microsoft.com/office/powerpoint/2010/main" val="2185702377"/>
              </p:ext>
            </p:extLst>
          </p:nvPr>
        </p:nvGraphicFramePr>
        <p:xfrm>
          <a:off x="5364163" y="3429000"/>
          <a:ext cx="4551770" cy="533400"/>
        </p:xfrm>
        <a:graphic>
          <a:graphicData uri="http://schemas.openxmlformats.org/presentationml/2006/ole">
            <mc:AlternateContent xmlns:mc="http://schemas.openxmlformats.org/markup-compatibility/2006">
              <mc:Choice xmlns:v="urn:schemas-microsoft-com:vml" Requires="v">
                <p:oleObj name="Equation" r:id="rId3" imgW="2644299" imgH="257175" progId="Equation.DSMT4">
                  <p:embed/>
                </p:oleObj>
              </mc:Choice>
              <mc:Fallback>
                <p:oleObj name="Equation" r:id="rId3" imgW="2644299" imgH="257175" progId="Equation.DSMT4">
                  <p:embed/>
                  <p:pic>
                    <p:nvPicPr>
                      <p:cNvPr id="0" name=""/>
                      <p:cNvPicPr/>
                      <p:nvPr/>
                    </p:nvPicPr>
                    <p:blipFill>
                      <a:blip r:embed="rId4"/>
                      <a:stretch>
                        <a:fillRect/>
                      </a:stretch>
                    </p:blipFill>
                    <p:spPr>
                      <a:xfrm>
                        <a:off x="5364163" y="3429000"/>
                        <a:ext cx="4551770" cy="533400"/>
                      </a:xfrm>
                      <a:prstGeom prst="rect">
                        <a:avLst/>
                      </a:prstGeom>
                    </p:spPr>
                  </p:pic>
                </p:oleObj>
              </mc:Fallback>
            </mc:AlternateContent>
          </a:graphicData>
        </a:graphic>
      </p:graphicFrame>
    </p:spTree>
    <p:extLst>
      <p:ext uri="{BB962C8B-B14F-4D97-AF65-F5344CB8AC3E}">
        <p14:creationId xmlns:p14="http://schemas.microsoft.com/office/powerpoint/2010/main" val="3444096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71F087-E5D9-189E-177A-AF8A10D53AF2}"/>
              </a:ext>
            </a:extLst>
          </p:cNvPr>
          <p:cNvSpPr txBox="1"/>
          <p:nvPr/>
        </p:nvSpPr>
        <p:spPr>
          <a:xfrm>
            <a:off x="669985" y="672861"/>
            <a:ext cx="10852030" cy="5386090"/>
          </a:xfrm>
          <a:prstGeom prst="rect">
            <a:avLst/>
          </a:prstGeom>
          <a:noFill/>
        </p:spPr>
        <p:txBody>
          <a:bodyPr wrap="square" rtlCol="0">
            <a:spAutoFit/>
          </a:bodyPr>
          <a:lstStyle/>
          <a:p>
            <a:r>
              <a:rPr lang="en-IN" sz="3600" b="1" dirty="0">
                <a:ln w="12700">
                  <a:solidFill>
                    <a:srgbClr val="92D050"/>
                  </a:solidFill>
                  <a:prstDash val="solid"/>
                </a:ln>
                <a:solidFill>
                  <a:srgbClr val="92D050"/>
                </a:solidFill>
                <a:effectLst>
                  <a:outerShdw dist="38100" dir="2640000" algn="bl" rotWithShape="0">
                    <a:schemeClr val="accent1"/>
                  </a:outerShdw>
                </a:effectLst>
                <a:latin typeface="Tahoma" panose="020B0604030504040204" pitchFamily="34" charset="0"/>
                <a:ea typeface="Tahoma" panose="020B0604030504040204" pitchFamily="34" charset="0"/>
                <a:cs typeface="Tahoma" panose="020B0604030504040204" pitchFamily="34" charset="0"/>
              </a:rPr>
              <a:t>Calculation of equilibrium concentration</a:t>
            </a:r>
          </a:p>
          <a:p>
            <a:endParaRPr lang="en-IN" sz="2800" dirty="0"/>
          </a:p>
          <a:p>
            <a:r>
              <a:rPr lang="en-IN" sz="2800" dirty="0"/>
              <a:t>For a reaction</a:t>
            </a:r>
          </a:p>
          <a:p>
            <a:r>
              <a:rPr lang="en-IN" sz="2800" dirty="0"/>
              <a:t>                                                                                                 Given</a:t>
            </a:r>
          </a:p>
          <a:p>
            <a:r>
              <a:rPr lang="en-IN" sz="2800" dirty="0"/>
              <a:t>	A</a:t>
            </a:r>
            <a:r>
              <a:rPr lang="en-IN" sz="2800" baseline="-25000" dirty="0"/>
              <a:t>2</a:t>
            </a:r>
            <a:r>
              <a:rPr lang="en-IN" sz="2800" dirty="0"/>
              <a:t> + B</a:t>
            </a:r>
            <a:r>
              <a:rPr lang="en-IN" sz="2800" baseline="-25000" dirty="0"/>
              <a:t>2</a:t>
            </a:r>
            <a:r>
              <a:rPr lang="en-IN" sz="2800" dirty="0"/>
              <a:t>                 2AB                                                       K</a:t>
            </a:r>
            <a:r>
              <a:rPr lang="en-IN" sz="2800" baseline="-25000" dirty="0"/>
              <a:t>c</a:t>
            </a:r>
            <a:r>
              <a:rPr lang="en-IN" sz="2800" dirty="0"/>
              <a:t> = 16</a:t>
            </a:r>
          </a:p>
          <a:p>
            <a:r>
              <a:rPr lang="en-IN" sz="2800" dirty="0"/>
              <a:t>     (g)    (g)                 (g)                                                         [A</a:t>
            </a:r>
            <a:r>
              <a:rPr lang="en-IN" sz="2800" baseline="-25000" dirty="0"/>
              <a:t>2</a:t>
            </a:r>
            <a:r>
              <a:rPr lang="en-IN" sz="2800" dirty="0"/>
              <a:t>]</a:t>
            </a:r>
            <a:r>
              <a:rPr lang="en-IN" sz="2800" baseline="-25000" dirty="0"/>
              <a:t>o</a:t>
            </a:r>
            <a:r>
              <a:rPr lang="en-IN" sz="2800" dirty="0"/>
              <a:t> = 1M</a:t>
            </a:r>
          </a:p>
          <a:p>
            <a:r>
              <a:rPr lang="en-IN" sz="2800" dirty="0"/>
              <a:t>                                                                                                 [B</a:t>
            </a:r>
            <a:r>
              <a:rPr lang="en-IN" sz="2800" baseline="-25000" dirty="0"/>
              <a:t>2</a:t>
            </a:r>
            <a:r>
              <a:rPr lang="en-IN" sz="2800" dirty="0"/>
              <a:t>]</a:t>
            </a:r>
            <a:r>
              <a:rPr lang="en-IN" sz="2800" baseline="-25000" dirty="0"/>
              <a:t>o</a:t>
            </a:r>
            <a:r>
              <a:rPr lang="en-IN" sz="2800" dirty="0"/>
              <a:t> = 1M</a:t>
            </a:r>
          </a:p>
          <a:p>
            <a:r>
              <a:rPr lang="en-IN" sz="2800" dirty="0"/>
              <a:t>Now     A</a:t>
            </a:r>
            <a:r>
              <a:rPr lang="en-IN" sz="2800" baseline="-25000" dirty="0"/>
              <a:t>2</a:t>
            </a:r>
            <a:r>
              <a:rPr lang="en-IN" sz="2800" dirty="0"/>
              <a:t> + B</a:t>
            </a:r>
            <a:r>
              <a:rPr lang="en-IN" sz="2800" baseline="-25000" dirty="0"/>
              <a:t>2</a:t>
            </a:r>
            <a:r>
              <a:rPr lang="en-IN" sz="2800" dirty="0"/>
              <a:t>                 2AB                                                V = 1L</a:t>
            </a:r>
          </a:p>
          <a:p>
            <a:endParaRPr lang="en-IN" sz="2800" dirty="0"/>
          </a:p>
          <a:p>
            <a:r>
              <a:rPr lang="en-IN" sz="2800" dirty="0"/>
              <a:t>Initially   			   1   	    1      0</a:t>
            </a:r>
          </a:p>
          <a:p>
            <a:r>
              <a:rPr lang="en-IN" sz="2800" dirty="0"/>
              <a:t>At equilibrium	(1-x)	(1-x)	2x</a:t>
            </a:r>
          </a:p>
          <a:p>
            <a:r>
              <a:rPr lang="en-IN" sz="2800" dirty="0">
                <a:sym typeface="Symbol" panose="05050102010706020507" pitchFamily="18" charset="2"/>
              </a:rPr>
              <a:t>x – moles of A</a:t>
            </a:r>
            <a:r>
              <a:rPr lang="en-IN" sz="2800" baseline="-25000" dirty="0">
                <a:sym typeface="Symbol" panose="05050102010706020507" pitchFamily="18" charset="2"/>
              </a:rPr>
              <a:t>2</a:t>
            </a:r>
            <a:r>
              <a:rPr lang="en-IN" sz="2800" dirty="0">
                <a:sym typeface="Symbol" panose="05050102010706020507" pitchFamily="18" charset="2"/>
              </a:rPr>
              <a:t> &amp; B</a:t>
            </a:r>
            <a:r>
              <a:rPr lang="en-IN" sz="2800" baseline="-25000" dirty="0">
                <a:sym typeface="Symbol" panose="05050102010706020507" pitchFamily="18" charset="2"/>
              </a:rPr>
              <a:t>2</a:t>
            </a:r>
            <a:r>
              <a:rPr lang="en-IN" sz="2800" dirty="0">
                <a:sym typeface="Symbol" panose="05050102010706020507" pitchFamily="18" charset="2"/>
              </a:rPr>
              <a:t> dissociated</a:t>
            </a:r>
            <a:endParaRPr lang="en-IN" sz="2800" dirty="0"/>
          </a:p>
        </p:txBody>
      </p:sp>
      <p:pic>
        <p:nvPicPr>
          <p:cNvPr id="2" name="Picture 1">
            <a:extLst>
              <a:ext uri="{FF2B5EF4-FFF2-40B4-BE49-F238E27FC236}">
                <a16:creationId xmlns:a16="http://schemas.microsoft.com/office/drawing/2014/main" id="{834AA48E-C53F-A50D-099B-049BA5D5936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3CBFB029-D4FA-1E9F-243A-B908D753882D}"/>
              </a:ext>
            </a:extLst>
          </p:cNvPr>
          <p:cNvGraphicFramePr>
            <a:graphicFrameLocks noChangeAspect="1"/>
          </p:cNvGraphicFramePr>
          <p:nvPr>
            <p:extLst>
              <p:ext uri="{D42A27DB-BD31-4B8C-83A1-F6EECF244321}">
                <p14:modId xmlns:p14="http://schemas.microsoft.com/office/powerpoint/2010/main" val="2809077767"/>
              </p:ext>
            </p:extLst>
          </p:nvPr>
        </p:nvGraphicFramePr>
        <p:xfrm>
          <a:off x="3228659" y="3865563"/>
          <a:ext cx="612775" cy="476250"/>
        </p:xfrm>
        <a:graphic>
          <a:graphicData uri="http://schemas.openxmlformats.org/presentationml/2006/ole">
            <mc:AlternateContent xmlns:mc="http://schemas.openxmlformats.org/markup-compatibility/2006">
              <mc:Choice xmlns:v="urn:schemas-microsoft-com:vml" Requires="v">
                <p:oleObj name="Equation" r:id="rId3" imgW="612796" imgH="475521" progId="Equation.DSMT4">
                  <p:embed/>
                </p:oleObj>
              </mc:Choice>
              <mc:Fallback>
                <p:oleObj name="Equation" r:id="rId3" imgW="612796" imgH="475521" progId="Equation.DSMT4">
                  <p:embed/>
                  <p:pic>
                    <p:nvPicPr>
                      <p:cNvPr id="0" name=""/>
                      <p:cNvPicPr/>
                      <p:nvPr/>
                    </p:nvPicPr>
                    <p:blipFill>
                      <a:blip r:embed="rId4"/>
                      <a:stretch>
                        <a:fillRect/>
                      </a:stretch>
                    </p:blipFill>
                    <p:spPr>
                      <a:xfrm>
                        <a:off x="3228659" y="3865563"/>
                        <a:ext cx="612775" cy="47625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16B683AB-D6D8-6E58-1266-9C1B6F666A79}"/>
              </a:ext>
            </a:extLst>
          </p:cNvPr>
          <p:cNvGraphicFramePr>
            <a:graphicFrameLocks noChangeAspect="1"/>
          </p:cNvGraphicFramePr>
          <p:nvPr>
            <p:extLst>
              <p:ext uri="{D42A27DB-BD31-4B8C-83A1-F6EECF244321}">
                <p14:modId xmlns:p14="http://schemas.microsoft.com/office/powerpoint/2010/main" val="2255212611"/>
              </p:ext>
            </p:extLst>
          </p:nvPr>
        </p:nvGraphicFramePr>
        <p:xfrm>
          <a:off x="2615884" y="2589213"/>
          <a:ext cx="612775" cy="476250"/>
        </p:xfrm>
        <a:graphic>
          <a:graphicData uri="http://schemas.openxmlformats.org/presentationml/2006/ole">
            <mc:AlternateContent xmlns:mc="http://schemas.openxmlformats.org/markup-compatibility/2006">
              <mc:Choice xmlns:v="urn:schemas-microsoft-com:vml" Requires="v">
                <p:oleObj name="Equation" r:id="rId5" imgW="612796" imgH="475521" progId="Equation.DSMT4">
                  <p:embed/>
                </p:oleObj>
              </mc:Choice>
              <mc:Fallback>
                <p:oleObj name="Equation" r:id="rId5" imgW="612796" imgH="475521" progId="Equation.DSMT4">
                  <p:embed/>
                  <p:pic>
                    <p:nvPicPr>
                      <p:cNvPr id="0" name=""/>
                      <p:cNvPicPr/>
                      <p:nvPr/>
                    </p:nvPicPr>
                    <p:blipFill>
                      <a:blip r:embed="rId4"/>
                      <a:stretch>
                        <a:fillRect/>
                      </a:stretch>
                    </p:blipFill>
                    <p:spPr>
                      <a:xfrm>
                        <a:off x="2615884" y="2589213"/>
                        <a:ext cx="612775" cy="476250"/>
                      </a:xfrm>
                      <a:prstGeom prst="rect">
                        <a:avLst/>
                      </a:prstGeom>
                    </p:spPr>
                  </p:pic>
                </p:oleObj>
              </mc:Fallback>
            </mc:AlternateContent>
          </a:graphicData>
        </a:graphic>
      </p:graphicFrame>
    </p:spTree>
    <p:extLst>
      <p:ext uri="{BB962C8B-B14F-4D97-AF65-F5344CB8AC3E}">
        <p14:creationId xmlns:p14="http://schemas.microsoft.com/office/powerpoint/2010/main" val="1017112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E90B4413-3205-B20E-28F3-B20C086A01A5}"/>
              </a:ext>
            </a:extLst>
          </p:cNvPr>
          <p:cNvSpPr txBox="1"/>
          <p:nvPr/>
        </p:nvSpPr>
        <p:spPr>
          <a:xfrm>
            <a:off x="593123" y="698144"/>
            <a:ext cx="10139572" cy="3830792"/>
          </a:xfrm>
          <a:prstGeom prst="rect">
            <a:avLst/>
          </a:prstGeom>
          <a:noFill/>
        </p:spPr>
        <p:txBody>
          <a:bodyPr wrap="square">
            <a:spAutoFit/>
          </a:bodyPr>
          <a:lstStyle/>
          <a:p>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000"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Q 15. </a:t>
            </a:r>
            <a:r>
              <a:rPr lang="en-IN" sz="2000" kern="100" dirty="0">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Tahoma" panose="020B0604030504040204" pitchFamily="34" charset="0"/>
                <a:ea typeface="Calibri" panose="020F0502020204030204" pitchFamily="34" charset="0"/>
              </a:rPr>
              <a:t>4 moles of A are mixed with 4 moles of B. At equilibrium for the reaction A+B</a:t>
            </a:r>
            <a:endParaRPr lang="en-IN" sz="2000" kern="100" dirty="0">
              <a:latin typeface="Calibri" panose="020F0502020204030204" pitchFamily="34" charset="0"/>
              <a:ea typeface="Calibri" panose="020F0502020204030204" pitchFamily="34" charset="0"/>
              <a:cs typeface="Times New Roman" panose="02020603050405020304" pitchFamily="18" charset="0"/>
            </a:endParaRPr>
          </a:p>
          <a:p>
            <a:r>
              <a:rPr lang="en-IN" sz="2000" kern="100" dirty="0">
                <a:effectLst/>
                <a:latin typeface="Tahoma" panose="020B0604030504040204" pitchFamily="34" charset="0"/>
                <a:ea typeface="Calibri" panose="020F0502020204030204" pitchFamily="34" charset="0"/>
                <a:cs typeface="Times New Roman" panose="02020603050405020304" pitchFamily="18" charset="0"/>
              </a:rPr>
              <a:t>	C+D, 2 moles of C and D are formed. The equilibrium constant for the reaction 	will be</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1. </a:t>
            </a:r>
            <a:r>
              <a:rPr lang="en-IN" sz="2800" dirty="0">
                <a:effectLst/>
                <a:latin typeface="Calibri" panose="020F0502020204030204" pitchFamily="34" charset="0"/>
                <a:ea typeface="Calibri" panose="020F0502020204030204" pitchFamily="34" charset="0"/>
                <a:cs typeface="Times New Roman" panose="02020603050405020304" pitchFamily="18" charset="0"/>
              </a:rPr>
              <a:t> 				2. 							3.	1					4.  4</a:t>
            </a:r>
          </a:p>
          <a:p>
            <a:endParaRPr lang="en-IN" sz="2800" dirty="0">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0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Q 16. </a:t>
            </a:r>
            <a:r>
              <a:rPr lang="en-IN" sz="2000" dirty="0">
                <a:effectLst/>
                <a:latin typeface="Calibri" panose="020F0502020204030204" pitchFamily="34" charset="0"/>
                <a:ea typeface="Calibri" panose="020F0502020204030204" pitchFamily="34" charset="0"/>
                <a:cs typeface="Times New Roman" panose="02020603050405020304" pitchFamily="18" charset="0"/>
              </a:rPr>
              <a:t>	</a:t>
            </a:r>
            <a:r>
              <a:rPr lang="en-IN" sz="2000" dirty="0">
                <a:effectLst/>
                <a:latin typeface="Tahoma" panose="020B0604030504040204" pitchFamily="34" charset="0"/>
                <a:ea typeface="Calibri" panose="020F0502020204030204" pitchFamily="34" charset="0"/>
              </a:rPr>
              <a:t>For the system A(g) + 2B(g) 		</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C(g), the equilibrium concentrations of (A) = 	0.06 mole/litre (B) = 0.12 mole/litre, (C)=0.216 mole/litre. The K</a:t>
            </a:r>
            <a:r>
              <a:rPr lang="en-IN" sz="2000" kern="100" baseline="-25000" dirty="0">
                <a:effectLst/>
                <a:latin typeface="Tahoma" panose="020B0604030504040204" pitchFamily="34" charset="0"/>
                <a:ea typeface="Calibri" panose="020F0502020204030204" pitchFamily="34" charset="0"/>
                <a:cs typeface="Times New Roman" panose="02020603050405020304" pitchFamily="18" charset="0"/>
              </a:rPr>
              <a:t>eq</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for the reaction 	is</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000" kern="100" dirty="0">
                <a:effectLst/>
                <a:latin typeface="Tahoma" panose="020B0604030504040204" pitchFamily="34" charset="0"/>
                <a:ea typeface="Calibri" panose="020F0502020204030204" pitchFamily="34" charset="0"/>
                <a:cs typeface="Times New Roman" panose="02020603050405020304" pitchFamily="18" charset="0"/>
              </a:rPr>
              <a:t>1. 250				2. 416					3. 4 x 10</a:t>
            </a:r>
            <a:r>
              <a:rPr lang="en-IN" sz="20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000" kern="100" dirty="0">
                <a:effectLst/>
                <a:latin typeface="Tahoma" panose="020B0604030504040204" pitchFamily="34" charset="0"/>
                <a:ea typeface="Calibri" panose="020F0502020204030204" pitchFamily="34" charset="0"/>
                <a:cs typeface="Times New Roman" panose="02020603050405020304" pitchFamily="18" charset="0"/>
              </a:rPr>
              <a:t>     			4. 125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graphicFrame>
        <p:nvGraphicFramePr>
          <p:cNvPr id="19" name="Object 18">
            <a:extLst>
              <a:ext uri="{FF2B5EF4-FFF2-40B4-BE49-F238E27FC236}">
                <a16:creationId xmlns:a16="http://schemas.microsoft.com/office/drawing/2014/main" id="{653DDC66-5130-A47B-114B-AE582363BF75}"/>
              </a:ext>
            </a:extLst>
          </p:cNvPr>
          <p:cNvGraphicFramePr>
            <a:graphicFrameLocks noChangeAspect="1"/>
          </p:cNvGraphicFramePr>
          <p:nvPr>
            <p:extLst>
              <p:ext uri="{D42A27DB-BD31-4B8C-83A1-F6EECF244321}">
                <p14:modId xmlns:p14="http://schemas.microsoft.com/office/powerpoint/2010/main" val="1551995895"/>
              </p:ext>
            </p:extLst>
          </p:nvPr>
        </p:nvGraphicFramePr>
        <p:xfrm>
          <a:off x="1379404" y="1797243"/>
          <a:ext cx="361950" cy="892175"/>
        </p:xfrm>
        <a:graphic>
          <a:graphicData uri="http://schemas.openxmlformats.org/presentationml/2006/ole">
            <mc:AlternateContent xmlns:mc="http://schemas.openxmlformats.org/markup-compatibility/2006">
              <mc:Choice xmlns:v="urn:schemas-microsoft-com:vml" Requires="v">
                <p:oleObj name="Equation" r:id="rId3" imgW="164880" imgH="406080" progId="Equation.DSMT4">
                  <p:embed/>
                </p:oleObj>
              </mc:Choice>
              <mc:Fallback>
                <p:oleObj name="Equation" r:id="rId3" imgW="164880" imgH="406080" progId="Equation.DSMT4">
                  <p:embed/>
                  <p:pic>
                    <p:nvPicPr>
                      <p:cNvPr id="0" name=""/>
                      <p:cNvPicPr/>
                      <p:nvPr/>
                    </p:nvPicPr>
                    <p:blipFill>
                      <a:blip r:embed="rId4"/>
                      <a:stretch>
                        <a:fillRect/>
                      </a:stretch>
                    </p:blipFill>
                    <p:spPr>
                      <a:xfrm>
                        <a:off x="1379404" y="1797243"/>
                        <a:ext cx="361950" cy="89217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F703629C-A952-7AA6-C2E5-9F6EADFE59F2}"/>
              </a:ext>
            </a:extLst>
          </p:cNvPr>
          <p:cNvGraphicFramePr>
            <a:graphicFrameLocks noChangeAspect="1"/>
          </p:cNvGraphicFramePr>
          <p:nvPr>
            <p:extLst>
              <p:ext uri="{D42A27DB-BD31-4B8C-83A1-F6EECF244321}">
                <p14:modId xmlns:p14="http://schemas.microsoft.com/office/powerpoint/2010/main" val="2931577240"/>
              </p:ext>
            </p:extLst>
          </p:nvPr>
        </p:nvGraphicFramePr>
        <p:xfrm>
          <a:off x="3284330" y="1797243"/>
          <a:ext cx="348126" cy="934644"/>
        </p:xfrm>
        <a:graphic>
          <a:graphicData uri="http://schemas.openxmlformats.org/presentationml/2006/ole">
            <mc:AlternateContent xmlns:mc="http://schemas.openxmlformats.org/markup-compatibility/2006">
              <mc:Choice xmlns:v="urn:schemas-microsoft-com:vml" Requires="v">
                <p:oleObj name="Equation" r:id="rId5" imgW="146790" imgH="392018" progId="Equation.DSMT4">
                  <p:embed/>
                </p:oleObj>
              </mc:Choice>
              <mc:Fallback>
                <p:oleObj name="Equation" r:id="rId5" imgW="146790" imgH="392018" progId="Equation.DSMT4">
                  <p:embed/>
                  <p:pic>
                    <p:nvPicPr>
                      <p:cNvPr id="0" name=""/>
                      <p:cNvPicPr/>
                      <p:nvPr/>
                    </p:nvPicPr>
                    <p:blipFill>
                      <a:blip r:embed="rId6"/>
                      <a:stretch>
                        <a:fillRect/>
                      </a:stretch>
                    </p:blipFill>
                    <p:spPr>
                      <a:xfrm>
                        <a:off x="3284330" y="1797243"/>
                        <a:ext cx="348126" cy="934644"/>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0AAC2425-1C77-4511-CCBD-D6D789C0ED29}"/>
              </a:ext>
            </a:extLst>
          </p:cNvPr>
          <p:cNvGraphicFramePr>
            <a:graphicFrameLocks noChangeAspect="1"/>
          </p:cNvGraphicFramePr>
          <p:nvPr>
            <p:extLst>
              <p:ext uri="{D42A27DB-BD31-4B8C-83A1-F6EECF244321}">
                <p14:modId xmlns:p14="http://schemas.microsoft.com/office/powerpoint/2010/main" val="3493523156"/>
              </p:ext>
            </p:extLst>
          </p:nvPr>
        </p:nvGraphicFramePr>
        <p:xfrm>
          <a:off x="9883383" y="2437207"/>
          <a:ext cx="611187" cy="476250"/>
        </p:xfrm>
        <a:graphic>
          <a:graphicData uri="http://schemas.openxmlformats.org/presentationml/2006/ole">
            <mc:AlternateContent xmlns:mc="http://schemas.openxmlformats.org/markup-compatibility/2006">
              <mc:Choice xmlns:v="urn:schemas-microsoft-com:vml" Requires="v">
                <p:oleObj name="Equation" r:id="rId7" imgW="611357" imgH="475521" progId="Equation.DSMT4">
                  <p:embed/>
                </p:oleObj>
              </mc:Choice>
              <mc:Fallback>
                <p:oleObj name="Equation" r:id="rId7" imgW="611357" imgH="475521" progId="Equation.DSMT4">
                  <p:embed/>
                  <p:pic>
                    <p:nvPicPr>
                      <p:cNvPr id="0" name=""/>
                      <p:cNvPicPr/>
                      <p:nvPr/>
                    </p:nvPicPr>
                    <p:blipFill>
                      <a:blip r:embed="rId8"/>
                      <a:stretch>
                        <a:fillRect/>
                      </a:stretch>
                    </p:blipFill>
                    <p:spPr>
                      <a:xfrm>
                        <a:off x="9883383" y="2437207"/>
                        <a:ext cx="611187" cy="47625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60861FCC-50B9-7E66-6A63-E12017C7AFF5}"/>
              </a:ext>
            </a:extLst>
          </p:cNvPr>
          <p:cNvGraphicFramePr>
            <a:graphicFrameLocks noChangeAspect="1"/>
          </p:cNvGraphicFramePr>
          <p:nvPr>
            <p:extLst>
              <p:ext uri="{D42A27DB-BD31-4B8C-83A1-F6EECF244321}">
                <p14:modId xmlns:p14="http://schemas.microsoft.com/office/powerpoint/2010/main" val="2433341992"/>
              </p:ext>
            </p:extLst>
          </p:nvPr>
        </p:nvGraphicFramePr>
        <p:xfrm>
          <a:off x="4419150" y="2788044"/>
          <a:ext cx="611187" cy="476250"/>
        </p:xfrm>
        <a:graphic>
          <a:graphicData uri="http://schemas.openxmlformats.org/presentationml/2006/ole">
            <mc:AlternateContent xmlns:mc="http://schemas.openxmlformats.org/markup-compatibility/2006">
              <mc:Choice xmlns:v="urn:schemas-microsoft-com:vml" Requires="v">
                <p:oleObj name="Equation" r:id="rId9" imgW="611357" imgH="475521" progId="Equation.DSMT4">
                  <p:embed/>
                </p:oleObj>
              </mc:Choice>
              <mc:Fallback>
                <p:oleObj name="Equation" r:id="rId9" imgW="611357" imgH="475521" progId="Equation.DSMT4">
                  <p:embed/>
                  <p:pic>
                    <p:nvPicPr>
                      <p:cNvPr id="0" name=""/>
                      <p:cNvPicPr/>
                      <p:nvPr/>
                    </p:nvPicPr>
                    <p:blipFill>
                      <a:blip r:embed="rId10"/>
                      <a:stretch>
                        <a:fillRect/>
                      </a:stretch>
                    </p:blipFill>
                    <p:spPr>
                      <a:xfrm>
                        <a:off x="4419150" y="2788044"/>
                        <a:ext cx="611187" cy="476250"/>
                      </a:xfrm>
                      <a:prstGeom prst="rect">
                        <a:avLst/>
                      </a:prstGeom>
                    </p:spPr>
                  </p:pic>
                </p:oleObj>
              </mc:Fallback>
            </mc:AlternateContent>
          </a:graphicData>
        </a:graphic>
      </p:graphicFrame>
    </p:spTree>
    <p:extLst>
      <p:ext uri="{BB962C8B-B14F-4D97-AF65-F5344CB8AC3E}">
        <p14:creationId xmlns:p14="http://schemas.microsoft.com/office/powerpoint/2010/main" val="1749887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9E7205C9-3661-73C6-1681-6A382F56E516}"/>
              </a:ext>
            </a:extLst>
          </p:cNvPr>
          <p:cNvSpPr txBox="1"/>
          <p:nvPr/>
        </p:nvSpPr>
        <p:spPr>
          <a:xfrm>
            <a:off x="939248" y="908602"/>
            <a:ext cx="9907492" cy="4650247"/>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17.</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moles of PC1</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were heated in a closed vessel of 2 litre capacity. 	At equilibrium, 40% of 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dissociated into 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and 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The 	value of equilibrium constant is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865505" marR="179705" indent="-457200">
              <a:lnSpc>
                <a:spcPct val="107000"/>
              </a:lnSpc>
              <a:spcBef>
                <a:spcPts val="50"/>
              </a:spcBef>
              <a:spcAft>
                <a:spcPts val="50"/>
              </a:spcAft>
              <a:buAutoNum type="arabicPeriod"/>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0.266			2. 0.53				3. 2.66				4. 5.3</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18. </a:t>
            </a:r>
            <a:r>
              <a:rPr lang="en-IN" sz="2400" dirty="0">
                <a:effectLst/>
                <a:latin typeface="Tahoma" panose="020B0604030504040204" pitchFamily="34" charset="0"/>
                <a:ea typeface="Calibri" panose="020F0502020204030204" pitchFamily="34" charset="0"/>
              </a:rPr>
              <a:t>The decomposition of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O</a:t>
            </a:r>
            <a:r>
              <a:rPr lang="en-IN" sz="2400" baseline="-25000" dirty="0">
                <a:effectLst/>
                <a:latin typeface="Tahoma" panose="020B0604030504040204" pitchFamily="34" charset="0"/>
                <a:ea typeface="Calibri" panose="020F0502020204030204" pitchFamily="34" charset="0"/>
              </a:rPr>
              <a:t>4</a:t>
            </a:r>
            <a:r>
              <a:rPr lang="en-IN" sz="2400" dirty="0">
                <a:effectLst/>
                <a:latin typeface="Tahoma" panose="020B0604030504040204" pitchFamily="34" charset="0"/>
                <a:ea typeface="Calibri" panose="020F0502020204030204" pitchFamily="34" charset="0"/>
              </a:rPr>
              <a:t> to NO</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is carried out at 280k in 	chloroform. When equilibrium has been established 0.2 mol of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O</a:t>
            </a:r>
            <a:r>
              <a:rPr lang="en-IN" sz="2400" baseline="-25000" dirty="0">
                <a:effectLst/>
                <a:latin typeface="Tahoma" panose="020B0604030504040204" pitchFamily="34" charset="0"/>
                <a:ea typeface="Calibri" panose="020F0502020204030204" pitchFamily="34" charset="0"/>
              </a:rPr>
              <a:t>4</a:t>
            </a:r>
            <a:r>
              <a:rPr lang="en-IN" sz="2400" dirty="0">
                <a:effectLst/>
                <a:latin typeface="Tahoma" panose="020B0604030504040204" pitchFamily="34" charset="0"/>
                <a:ea typeface="Calibri" panose="020F0502020204030204" pitchFamily="34" charset="0"/>
              </a:rPr>
              <a:t> and 2 x 10</a:t>
            </a:r>
            <a:r>
              <a:rPr lang="en-IN" sz="2400" baseline="30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mol of NO</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are present in 2 litre solution. The 	equilibrium constant for reaction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O</a:t>
            </a:r>
            <a:r>
              <a:rPr lang="en-IN" sz="2400" baseline="-25000" dirty="0">
                <a:effectLst/>
                <a:latin typeface="Tahoma" panose="020B0604030504040204" pitchFamily="34" charset="0"/>
                <a:ea typeface="Calibri" panose="020F0502020204030204" pitchFamily="34" charset="0"/>
              </a:rPr>
              <a:t>4	      </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2NO</a:t>
            </a:r>
            <a:r>
              <a:rPr lang="en-IN" sz="18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is</a:t>
            </a:r>
          </a:p>
          <a:p>
            <a:pPr marR="179705" lvl="0">
              <a:lnSpc>
                <a:spcPct val="107000"/>
              </a:lnSpc>
              <a:spcBef>
                <a:spcPts val="50"/>
              </a:spcBef>
              <a:spcAft>
                <a:spcPts val="5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1. 1 x 10</a:t>
            </a:r>
            <a:r>
              <a:rPr lang="en-IN" sz="18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a:t>
            </a:r>
            <a:r>
              <a:rPr lang="en-IN" kern="100" dirty="0">
                <a:latin typeface="Tahoma" panose="020B0604030504040204" pitchFamily="34" charset="0"/>
                <a:ea typeface="Calibri" panose="020F0502020204030204" pitchFamily="34" charset="0"/>
                <a:cs typeface="Times New Roman" panose="02020603050405020304" pitchFamily="18" charset="0"/>
              </a:rPr>
              <a:t>		</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2. 2 x 10</a:t>
            </a:r>
            <a:r>
              <a:rPr lang="en-IN" sz="18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a:t>
            </a:r>
            <a:r>
              <a:rPr lang="en-IN" kern="100" dirty="0">
                <a:latin typeface="Calibri" panose="020F0502020204030204" pitchFamily="34" charset="0"/>
                <a:ea typeface="Calibri" panose="020F0502020204030204" pitchFamily="34" charset="0"/>
                <a:cs typeface="Times New Roman" panose="02020603050405020304" pitchFamily="18" charset="0"/>
              </a:rPr>
              <a:t>			</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3. 1 x 10</a:t>
            </a:r>
            <a:r>
              <a:rPr lang="en-IN" sz="18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4. 2 x 10</a:t>
            </a:r>
            <a:r>
              <a:rPr lang="en-IN" sz="18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1800" kern="100" dirty="0">
                <a:effectLst/>
                <a:latin typeface="Tahoma" panose="020B0604030504040204" pitchFamily="34" charset="0"/>
                <a:ea typeface="Calibri" panose="020F0502020204030204" pitchFamily="34"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Object 5">
            <a:extLst>
              <a:ext uri="{FF2B5EF4-FFF2-40B4-BE49-F238E27FC236}">
                <a16:creationId xmlns:a16="http://schemas.microsoft.com/office/drawing/2014/main" id="{92F262D5-C993-1052-086C-9CBD49954F58}"/>
              </a:ext>
            </a:extLst>
          </p:cNvPr>
          <p:cNvGraphicFramePr>
            <a:graphicFrameLocks noChangeAspect="1"/>
          </p:cNvGraphicFramePr>
          <p:nvPr>
            <p:extLst>
              <p:ext uri="{D42A27DB-BD31-4B8C-83A1-F6EECF244321}">
                <p14:modId xmlns:p14="http://schemas.microsoft.com/office/powerpoint/2010/main" val="3428474016"/>
              </p:ext>
            </p:extLst>
          </p:nvPr>
        </p:nvGraphicFramePr>
        <p:xfrm>
          <a:off x="6664256" y="4179555"/>
          <a:ext cx="611187" cy="477837"/>
        </p:xfrm>
        <a:graphic>
          <a:graphicData uri="http://schemas.openxmlformats.org/presentationml/2006/ole">
            <mc:AlternateContent xmlns:mc="http://schemas.openxmlformats.org/markup-compatibility/2006">
              <mc:Choice xmlns:v="urn:schemas-microsoft-com:vml" Requires="v">
                <p:oleObj name="Equation" r:id="rId3" imgW="611357" imgH="477323" progId="Equation.DSMT4">
                  <p:embed/>
                </p:oleObj>
              </mc:Choice>
              <mc:Fallback>
                <p:oleObj name="Equation" r:id="rId3" imgW="611357" imgH="477323" progId="Equation.DSMT4">
                  <p:embed/>
                  <p:pic>
                    <p:nvPicPr>
                      <p:cNvPr id="0" name=""/>
                      <p:cNvPicPr/>
                      <p:nvPr/>
                    </p:nvPicPr>
                    <p:blipFill>
                      <a:blip r:embed="rId4"/>
                      <a:stretch>
                        <a:fillRect/>
                      </a:stretch>
                    </p:blipFill>
                    <p:spPr>
                      <a:xfrm>
                        <a:off x="6664256" y="4179555"/>
                        <a:ext cx="611187" cy="477837"/>
                      </a:xfrm>
                      <a:prstGeom prst="rect">
                        <a:avLst/>
                      </a:prstGeom>
                    </p:spPr>
                  </p:pic>
                </p:oleObj>
              </mc:Fallback>
            </mc:AlternateContent>
          </a:graphicData>
        </a:graphic>
      </p:graphicFrame>
    </p:spTree>
    <p:extLst>
      <p:ext uri="{BB962C8B-B14F-4D97-AF65-F5344CB8AC3E}">
        <p14:creationId xmlns:p14="http://schemas.microsoft.com/office/powerpoint/2010/main" val="1075960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96186EB4-D6EE-3D3C-689C-B3230854FDE8}"/>
              </a:ext>
            </a:extLst>
          </p:cNvPr>
          <p:cNvSpPr txBox="1"/>
          <p:nvPr/>
        </p:nvSpPr>
        <p:spPr>
          <a:xfrm>
            <a:off x="454758" y="447609"/>
            <a:ext cx="9437204" cy="4660635"/>
          </a:xfrm>
          <a:prstGeom prst="rect">
            <a:avLst/>
          </a:prstGeom>
          <a:noFill/>
        </p:spPr>
        <p:txBody>
          <a:bodyPr wrap="square">
            <a:spAutoFit/>
          </a:bodyPr>
          <a:lstStyle/>
          <a:p>
            <a:r>
              <a:rPr lang="en-IN" sz="2400" dirty="0">
                <a:solidFill>
                  <a:srgbClr val="FFFF00"/>
                </a:solidFill>
                <a:effectLst/>
                <a:latin typeface="Tahoma" panose="020B0604030504040204" pitchFamily="34" charset="0"/>
                <a:ea typeface="Calibri" panose="020F0502020204030204" pitchFamily="34" charset="0"/>
              </a:rPr>
              <a:t>Q 19. </a:t>
            </a:r>
            <a:r>
              <a:rPr lang="en-IN" sz="2400" dirty="0">
                <a:effectLst/>
                <a:latin typeface="Tahoma" panose="020B0604030504040204" pitchFamily="34" charset="0"/>
                <a:ea typeface="Calibri" panose="020F0502020204030204" pitchFamily="34" charset="0"/>
              </a:rPr>
              <a:t>	For the reaction: H</a:t>
            </a:r>
            <a:r>
              <a:rPr lang="en-IN" sz="2400" baseline="-25000" dirty="0">
                <a:effectLst/>
                <a:latin typeface="Tahoma" panose="020B0604030504040204" pitchFamily="34" charset="0"/>
                <a:ea typeface="Calibri" panose="020F0502020204030204" pitchFamily="34" charset="0"/>
              </a:rPr>
              <a:t>2(g)</a:t>
            </a:r>
            <a:r>
              <a:rPr lang="en-IN" sz="2400" dirty="0">
                <a:effectLst/>
                <a:latin typeface="Tahoma" panose="020B0604030504040204" pitchFamily="34" charset="0"/>
                <a:ea typeface="Calibri" panose="020F0502020204030204" pitchFamily="34" charset="0"/>
              </a:rPr>
              <a:t>+CO</a:t>
            </a:r>
            <a:r>
              <a:rPr lang="en-IN" sz="2400" baseline="-25000" dirty="0">
                <a:effectLst/>
                <a:latin typeface="Tahoma" panose="020B0604030504040204" pitchFamily="34" charset="0"/>
                <a:ea typeface="Calibri" panose="020F0502020204030204" pitchFamily="34" charset="0"/>
              </a:rPr>
              <a:t>2(g)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(g)</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(g)</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if the initial 	concentration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and x moles/litre of hydrogen is 	consumed at equilibrium, the 	correct expression of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a:t>
            </a:r>
          </a:p>
          <a:p>
            <a:endParaRPr lang="en-IN" sz="2400" kern="100" dirty="0">
              <a:effectLst/>
              <a:latin typeface="Tahoma" panose="020B0604030504040204" pitchFamily="34" charset="0"/>
              <a:ea typeface="Calibri" panose="020F0502020204030204" pitchFamily="34" charset="0"/>
              <a:cs typeface="Times New Roman" panose="02020603050405020304" pitchFamily="18" charset="0"/>
            </a:endParaRPr>
          </a:p>
          <a:p>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1. 						2.					3.					4. </a:t>
            </a:r>
            <a:endParaRPr lang="en-IN" sz="2000" kern="100" dirty="0">
              <a:latin typeface="Calibri" panose="020F0502020204030204" pitchFamily="34" charset="0"/>
              <a:ea typeface="Calibri" panose="020F0502020204030204" pitchFamily="34" charset="0"/>
              <a:cs typeface="Times New Roman" panose="02020603050405020304" pitchFamily="18" charset="0"/>
            </a:endParaRPr>
          </a:p>
          <a:p>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Q 20. </a:t>
            </a:r>
            <a:r>
              <a:rPr lang="en-IN" sz="2400" dirty="0">
                <a:effectLst/>
                <a:latin typeface="Tahoma" panose="020B0604030504040204" pitchFamily="34" charset="0"/>
                <a:ea typeface="Calibri" panose="020F0502020204030204" pitchFamily="34" charset="0"/>
              </a:rPr>
              <a:t>The partial pressures of 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OH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CO and 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 in the equilibrium 	mixture for the reaction CO + 2H</a:t>
            </a:r>
            <a:r>
              <a:rPr lang="en-IN" sz="2400" baseline="-25000" dirty="0">
                <a:effectLst/>
                <a:latin typeface="Tahoma" panose="020B0604030504040204" pitchFamily="34" charset="0"/>
                <a:ea typeface="Calibri" panose="020F0502020204030204" pitchFamily="34" charset="0"/>
              </a:rPr>
              <a:t>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OH at 427</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are 	2.0, 1.0 and 0.1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atm</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respectively, The value of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for 	the 	decomposition of 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OH to CO and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1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atm									2. 2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atm</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50 atm</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5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atm</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Object 6">
            <a:extLst>
              <a:ext uri="{FF2B5EF4-FFF2-40B4-BE49-F238E27FC236}">
                <a16:creationId xmlns:a16="http://schemas.microsoft.com/office/drawing/2014/main" id="{3C280D74-4644-C83E-AE40-033DAA698C96}"/>
              </a:ext>
            </a:extLst>
          </p:cNvPr>
          <p:cNvGraphicFramePr>
            <a:graphicFrameLocks noChangeAspect="1"/>
          </p:cNvGraphicFramePr>
          <p:nvPr>
            <p:extLst>
              <p:ext uri="{D42A27DB-BD31-4B8C-83A1-F6EECF244321}">
                <p14:modId xmlns:p14="http://schemas.microsoft.com/office/powerpoint/2010/main" val="2151565561"/>
              </p:ext>
            </p:extLst>
          </p:nvPr>
        </p:nvGraphicFramePr>
        <p:xfrm>
          <a:off x="1386781" y="1674893"/>
          <a:ext cx="1046232" cy="938481"/>
        </p:xfrm>
        <a:graphic>
          <a:graphicData uri="http://schemas.openxmlformats.org/presentationml/2006/ole">
            <mc:AlternateContent xmlns:mc="http://schemas.openxmlformats.org/markup-compatibility/2006">
              <mc:Choice xmlns:v="urn:schemas-microsoft-com:vml" Requires="v">
                <p:oleObj name="Equation" r:id="rId3" imgW="477154" imgH="428857" progId="Equation.DSMT4">
                  <p:embed/>
                </p:oleObj>
              </mc:Choice>
              <mc:Fallback>
                <p:oleObj name="Equation" r:id="rId3" imgW="477154" imgH="428857" progId="Equation.DSMT4">
                  <p:embed/>
                  <p:pic>
                    <p:nvPicPr>
                      <p:cNvPr id="0" name=""/>
                      <p:cNvPicPr/>
                      <p:nvPr/>
                    </p:nvPicPr>
                    <p:blipFill>
                      <a:blip r:embed="rId4"/>
                      <a:stretch>
                        <a:fillRect/>
                      </a:stretch>
                    </p:blipFill>
                    <p:spPr>
                      <a:xfrm>
                        <a:off x="1386781" y="1674893"/>
                        <a:ext cx="1046232" cy="938481"/>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529B01-879E-B740-D982-B8DDF3926D15}"/>
              </a:ext>
            </a:extLst>
          </p:cNvPr>
          <p:cNvGraphicFramePr>
            <a:graphicFrameLocks noChangeAspect="1"/>
          </p:cNvGraphicFramePr>
          <p:nvPr>
            <p:extLst>
              <p:ext uri="{D42A27DB-BD31-4B8C-83A1-F6EECF244321}">
                <p14:modId xmlns:p14="http://schemas.microsoft.com/office/powerpoint/2010/main" val="1421777282"/>
              </p:ext>
            </p:extLst>
          </p:nvPr>
        </p:nvGraphicFramePr>
        <p:xfrm>
          <a:off x="5151905" y="512762"/>
          <a:ext cx="611187" cy="479425"/>
        </p:xfrm>
        <a:graphic>
          <a:graphicData uri="http://schemas.openxmlformats.org/presentationml/2006/ole">
            <mc:AlternateContent xmlns:mc="http://schemas.openxmlformats.org/markup-compatibility/2006">
              <mc:Choice xmlns:v="urn:schemas-microsoft-com:vml" Requires="v">
                <p:oleObj name="Equation" r:id="rId5" imgW="611357" imgH="478765" progId="Equation.DSMT4">
                  <p:embed/>
                </p:oleObj>
              </mc:Choice>
              <mc:Fallback>
                <p:oleObj name="Equation" r:id="rId5" imgW="611357" imgH="478765" progId="Equation.DSMT4">
                  <p:embed/>
                  <p:pic>
                    <p:nvPicPr>
                      <p:cNvPr id="0" name=""/>
                      <p:cNvPicPr/>
                      <p:nvPr/>
                    </p:nvPicPr>
                    <p:blipFill>
                      <a:blip r:embed="rId6"/>
                      <a:stretch>
                        <a:fillRect/>
                      </a:stretch>
                    </p:blipFill>
                    <p:spPr>
                      <a:xfrm>
                        <a:off x="5151905" y="512762"/>
                        <a:ext cx="611187" cy="4794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927120F-554D-EAA3-B0FB-31437A8BEB6E}"/>
              </a:ext>
            </a:extLst>
          </p:cNvPr>
          <p:cNvGraphicFramePr>
            <a:graphicFrameLocks noChangeAspect="1"/>
          </p:cNvGraphicFramePr>
          <p:nvPr>
            <p:extLst>
              <p:ext uri="{D42A27DB-BD31-4B8C-83A1-F6EECF244321}">
                <p14:modId xmlns:p14="http://schemas.microsoft.com/office/powerpoint/2010/main" val="4280881829"/>
              </p:ext>
            </p:extLst>
          </p:nvPr>
        </p:nvGraphicFramePr>
        <p:xfrm>
          <a:off x="4049997" y="1696223"/>
          <a:ext cx="1046232" cy="917151"/>
        </p:xfrm>
        <a:graphic>
          <a:graphicData uri="http://schemas.openxmlformats.org/presentationml/2006/ole">
            <mc:AlternateContent xmlns:mc="http://schemas.openxmlformats.org/markup-compatibility/2006">
              <mc:Choice xmlns:v="urn:schemas-microsoft-com:vml" Requires="v">
                <p:oleObj name="Equation" r:id="rId7" imgW="489646" imgH="428857" progId="Equation.DSMT4">
                  <p:embed/>
                </p:oleObj>
              </mc:Choice>
              <mc:Fallback>
                <p:oleObj name="Equation" r:id="rId7" imgW="489646" imgH="428857" progId="Equation.DSMT4">
                  <p:embed/>
                  <p:pic>
                    <p:nvPicPr>
                      <p:cNvPr id="0" name=""/>
                      <p:cNvPicPr/>
                      <p:nvPr/>
                    </p:nvPicPr>
                    <p:blipFill>
                      <a:blip r:embed="rId8"/>
                      <a:stretch>
                        <a:fillRect/>
                      </a:stretch>
                    </p:blipFill>
                    <p:spPr>
                      <a:xfrm>
                        <a:off x="4049997" y="1696223"/>
                        <a:ext cx="1046232" cy="917151"/>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4BDBD36-CDE7-FEAD-BA54-B277F5DD3ABA}"/>
              </a:ext>
            </a:extLst>
          </p:cNvPr>
          <p:cNvGraphicFramePr>
            <a:graphicFrameLocks noChangeAspect="1"/>
          </p:cNvGraphicFramePr>
          <p:nvPr>
            <p:extLst>
              <p:ext uri="{D42A27DB-BD31-4B8C-83A1-F6EECF244321}">
                <p14:modId xmlns:p14="http://schemas.microsoft.com/office/powerpoint/2010/main" val="3165515968"/>
              </p:ext>
            </p:extLst>
          </p:nvPr>
        </p:nvGraphicFramePr>
        <p:xfrm>
          <a:off x="6306057" y="1697801"/>
          <a:ext cx="1098688" cy="915573"/>
        </p:xfrm>
        <a:graphic>
          <a:graphicData uri="http://schemas.openxmlformats.org/presentationml/2006/ole">
            <mc:AlternateContent xmlns:mc="http://schemas.openxmlformats.org/markup-compatibility/2006">
              <mc:Choice xmlns:v="urn:schemas-microsoft-com:vml" Requires="v">
                <p:oleObj name="Equation" r:id="rId9" imgW="513938" imgH="428857" progId="Equation.DSMT4">
                  <p:embed/>
                </p:oleObj>
              </mc:Choice>
              <mc:Fallback>
                <p:oleObj name="Equation" r:id="rId9" imgW="513938" imgH="428857" progId="Equation.DSMT4">
                  <p:embed/>
                  <p:pic>
                    <p:nvPicPr>
                      <p:cNvPr id="0" name=""/>
                      <p:cNvPicPr/>
                      <p:nvPr/>
                    </p:nvPicPr>
                    <p:blipFill>
                      <a:blip r:embed="rId10"/>
                      <a:stretch>
                        <a:fillRect/>
                      </a:stretch>
                    </p:blipFill>
                    <p:spPr>
                      <a:xfrm>
                        <a:off x="6306057" y="1697801"/>
                        <a:ext cx="1098688" cy="91557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A33C456B-A195-AB4C-C4EA-D9708DA918CF}"/>
              </a:ext>
            </a:extLst>
          </p:cNvPr>
          <p:cNvGraphicFramePr>
            <a:graphicFrameLocks noChangeAspect="1"/>
          </p:cNvGraphicFramePr>
          <p:nvPr>
            <p:extLst>
              <p:ext uri="{D42A27DB-BD31-4B8C-83A1-F6EECF244321}">
                <p14:modId xmlns:p14="http://schemas.microsoft.com/office/powerpoint/2010/main" val="304694473"/>
              </p:ext>
            </p:extLst>
          </p:nvPr>
        </p:nvGraphicFramePr>
        <p:xfrm>
          <a:off x="8614573" y="1674893"/>
          <a:ext cx="922689" cy="984459"/>
        </p:xfrm>
        <a:graphic>
          <a:graphicData uri="http://schemas.openxmlformats.org/presentationml/2006/ole">
            <mc:AlternateContent xmlns:mc="http://schemas.openxmlformats.org/markup-compatibility/2006">
              <mc:Choice xmlns:v="urn:schemas-microsoft-com:vml" Requires="v">
                <p:oleObj name="Equation" r:id="rId11" imgW="379294" imgH="404529" progId="Equation.DSMT4">
                  <p:embed/>
                </p:oleObj>
              </mc:Choice>
              <mc:Fallback>
                <p:oleObj name="Equation" r:id="rId11" imgW="379294" imgH="404529" progId="Equation.DSMT4">
                  <p:embed/>
                  <p:pic>
                    <p:nvPicPr>
                      <p:cNvPr id="0" name=""/>
                      <p:cNvPicPr/>
                      <p:nvPr/>
                    </p:nvPicPr>
                    <p:blipFill>
                      <a:blip r:embed="rId12"/>
                      <a:stretch>
                        <a:fillRect/>
                      </a:stretch>
                    </p:blipFill>
                    <p:spPr>
                      <a:xfrm>
                        <a:off x="8614573" y="1674893"/>
                        <a:ext cx="922689" cy="984459"/>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C688278-C1C1-EE7E-3896-9AA09E71F3FB}"/>
              </a:ext>
            </a:extLst>
          </p:cNvPr>
          <p:cNvGraphicFramePr>
            <a:graphicFrameLocks noChangeAspect="1"/>
          </p:cNvGraphicFramePr>
          <p:nvPr>
            <p:extLst>
              <p:ext uri="{D42A27DB-BD31-4B8C-83A1-F6EECF244321}">
                <p14:modId xmlns:p14="http://schemas.microsoft.com/office/powerpoint/2010/main" val="2085363576"/>
              </p:ext>
            </p:extLst>
          </p:nvPr>
        </p:nvGraphicFramePr>
        <p:xfrm>
          <a:off x="5694870" y="2949575"/>
          <a:ext cx="611187" cy="479425"/>
        </p:xfrm>
        <a:graphic>
          <a:graphicData uri="http://schemas.openxmlformats.org/presentationml/2006/ole">
            <mc:AlternateContent xmlns:mc="http://schemas.openxmlformats.org/markup-compatibility/2006">
              <mc:Choice xmlns:v="urn:schemas-microsoft-com:vml" Requires="v">
                <p:oleObj name="Equation" r:id="rId13" imgW="611357" imgH="480207" progId="Equation.DSMT4">
                  <p:embed/>
                </p:oleObj>
              </mc:Choice>
              <mc:Fallback>
                <p:oleObj name="Equation" r:id="rId13" imgW="611357" imgH="480207" progId="Equation.DSMT4">
                  <p:embed/>
                  <p:pic>
                    <p:nvPicPr>
                      <p:cNvPr id="0" name=""/>
                      <p:cNvPicPr/>
                      <p:nvPr/>
                    </p:nvPicPr>
                    <p:blipFill>
                      <a:blip r:embed="rId14"/>
                      <a:stretch>
                        <a:fillRect/>
                      </a:stretch>
                    </p:blipFill>
                    <p:spPr>
                      <a:xfrm>
                        <a:off x="5694870" y="2949575"/>
                        <a:ext cx="611187" cy="479425"/>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6A7A7256-E725-AF85-331D-DEA92906CADF}"/>
              </a:ext>
            </a:extLst>
          </p:cNvPr>
          <p:cNvSpPr txBox="1"/>
          <p:nvPr/>
        </p:nvSpPr>
        <p:spPr>
          <a:xfrm>
            <a:off x="481426" y="5001825"/>
            <a:ext cx="9410536" cy="1703030"/>
          </a:xfrm>
          <a:prstGeom prst="rect">
            <a:avLst/>
          </a:prstGeom>
          <a:noFill/>
        </p:spPr>
        <p:txBody>
          <a:bodyPr wrap="square">
            <a:spAutoFit/>
          </a:bodyPr>
          <a:lstStyle/>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21. </a:t>
            </a:r>
            <a:r>
              <a:rPr lang="en-IN" sz="2400" dirty="0">
                <a:effectLst/>
                <a:latin typeface="Tahoma" panose="020B0604030504040204" pitchFamily="34" charset="0"/>
                <a:ea typeface="Calibri" panose="020F0502020204030204" pitchFamily="34" charset="0"/>
              </a:rPr>
              <a:t>If degree of dissociation for reaction, PCl</a:t>
            </a:r>
            <a:r>
              <a:rPr lang="en-IN" sz="2400" baseline="-25000" dirty="0">
                <a:effectLst/>
                <a:latin typeface="Tahoma" panose="020B0604030504040204" pitchFamily="34" charset="0"/>
                <a:ea typeface="Calibri" panose="020F0502020204030204" pitchFamily="34" charset="0"/>
              </a:rPr>
              <a:t>5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 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20% at 1 atm. Pressure. Calculate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p</a:t>
            </a:r>
            <a:endPar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0.04					2. 0.02			3. 0.07			4. 0.06</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8" name="Object 17">
            <a:extLst>
              <a:ext uri="{FF2B5EF4-FFF2-40B4-BE49-F238E27FC236}">
                <a16:creationId xmlns:a16="http://schemas.microsoft.com/office/drawing/2014/main" id="{F2E4F311-8AEE-FF34-9782-58D1E39EF828}"/>
              </a:ext>
            </a:extLst>
          </p:cNvPr>
          <p:cNvGraphicFramePr>
            <a:graphicFrameLocks noChangeAspect="1"/>
          </p:cNvGraphicFramePr>
          <p:nvPr>
            <p:extLst>
              <p:ext uri="{D42A27DB-BD31-4B8C-83A1-F6EECF244321}">
                <p14:modId xmlns:p14="http://schemas.microsoft.com/office/powerpoint/2010/main" val="3499536822"/>
              </p:ext>
            </p:extLst>
          </p:nvPr>
        </p:nvGraphicFramePr>
        <p:xfrm>
          <a:off x="6791970" y="5020875"/>
          <a:ext cx="612775" cy="479425"/>
        </p:xfrm>
        <a:graphic>
          <a:graphicData uri="http://schemas.openxmlformats.org/presentationml/2006/ole">
            <mc:AlternateContent xmlns:mc="http://schemas.openxmlformats.org/markup-compatibility/2006">
              <mc:Choice xmlns:v="urn:schemas-microsoft-com:vml" Requires="v">
                <p:oleObj name="Equation" r:id="rId15" imgW="612796" imgH="480207" progId="Equation.DSMT4">
                  <p:embed/>
                </p:oleObj>
              </mc:Choice>
              <mc:Fallback>
                <p:oleObj name="Equation" r:id="rId15" imgW="612796" imgH="480207" progId="Equation.DSMT4">
                  <p:embed/>
                  <p:pic>
                    <p:nvPicPr>
                      <p:cNvPr id="0" name=""/>
                      <p:cNvPicPr/>
                      <p:nvPr/>
                    </p:nvPicPr>
                    <p:blipFill>
                      <a:blip r:embed="rId16"/>
                      <a:stretch>
                        <a:fillRect/>
                      </a:stretch>
                    </p:blipFill>
                    <p:spPr>
                      <a:xfrm>
                        <a:off x="6791970" y="5020875"/>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3083269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DAC2D7-0A9D-B6E8-720A-476D841EE8DF}"/>
              </a:ext>
            </a:extLst>
          </p:cNvPr>
          <p:cNvSpPr txBox="1"/>
          <p:nvPr/>
        </p:nvSpPr>
        <p:spPr>
          <a:xfrm>
            <a:off x="609600" y="643466"/>
            <a:ext cx="9958845" cy="5404909"/>
          </a:xfrm>
          <a:prstGeom prst="rect">
            <a:avLst/>
          </a:prstGeom>
          <a:noFill/>
        </p:spPr>
        <p:txBody>
          <a:bodyPr wrap="square" rtlCol="0">
            <a:spAutoFit/>
          </a:bodyPr>
          <a:lstStyle/>
          <a:p>
            <a:r>
              <a:rPr lang="en-IN" sz="2800" dirty="0">
                <a:solidFill>
                  <a:srgbClr val="FF0000"/>
                </a:solidFill>
              </a:rPr>
              <a:t>Now</a:t>
            </a:r>
          </a:p>
          <a:p>
            <a:endParaRPr lang="en-IN" sz="2800" dirty="0"/>
          </a:p>
          <a:p>
            <a:endParaRPr lang="en-IN" sz="2800" dirty="0"/>
          </a:p>
          <a:p>
            <a:endParaRPr lang="en-IN" sz="2800" dirty="0"/>
          </a:p>
          <a:p>
            <a:endParaRPr lang="en-IN" sz="2800" dirty="0"/>
          </a:p>
          <a:p>
            <a:endParaRPr lang="en-IN" sz="2800" dirty="0"/>
          </a:p>
          <a:p>
            <a:endParaRPr lang="en-IN" sz="2800" dirty="0"/>
          </a:p>
          <a:p>
            <a:r>
              <a:rPr lang="en-IN" sz="2800" dirty="0"/>
              <a:t>i.e., 2x = 4(1-x)                                           </a:t>
            </a:r>
            <a:r>
              <a:rPr lang="en-IN" sz="2800" dirty="0">
                <a:sym typeface="Symbol" panose="05050102010706020507" pitchFamily="18" charset="2"/>
              </a:rPr>
              <a:t> [A</a:t>
            </a:r>
            <a:r>
              <a:rPr lang="en-IN" sz="2800" baseline="-25000" dirty="0">
                <a:sym typeface="Symbol" panose="05050102010706020507" pitchFamily="18" charset="2"/>
              </a:rPr>
              <a:t>2</a:t>
            </a:r>
            <a:r>
              <a:rPr lang="en-IN" sz="2800" dirty="0">
                <a:sym typeface="Symbol" panose="05050102010706020507" pitchFamily="18" charset="2"/>
              </a:rPr>
              <a:t>]</a:t>
            </a:r>
            <a:r>
              <a:rPr lang="en-IN" sz="2800" baseline="-25000" dirty="0" err="1">
                <a:sym typeface="Symbol" panose="05050102010706020507" pitchFamily="18" charset="2"/>
              </a:rPr>
              <a:t>eq</a:t>
            </a:r>
            <a:r>
              <a:rPr lang="en-IN" sz="2800" dirty="0">
                <a:sym typeface="Symbol" panose="05050102010706020507" pitchFamily="18" charset="2"/>
              </a:rPr>
              <a:t> = 1-(2/3) = (1/3)M</a:t>
            </a:r>
            <a:endParaRPr lang="en-IN" sz="2800" dirty="0"/>
          </a:p>
          <a:p>
            <a:r>
              <a:rPr lang="en-IN" sz="2800" dirty="0"/>
              <a:t>2x = 4-4x                                                          [B</a:t>
            </a:r>
            <a:r>
              <a:rPr lang="en-IN" sz="2800" baseline="-25000" dirty="0"/>
              <a:t>2</a:t>
            </a:r>
            <a:r>
              <a:rPr lang="en-IN" sz="2800" dirty="0"/>
              <a:t>]</a:t>
            </a:r>
            <a:r>
              <a:rPr lang="en-IN" sz="2800" baseline="-25000" dirty="0" err="1"/>
              <a:t>eq</a:t>
            </a:r>
            <a:r>
              <a:rPr lang="en-IN" sz="2800" baseline="-25000" dirty="0"/>
              <a:t> </a:t>
            </a:r>
            <a:r>
              <a:rPr lang="en-IN" sz="2800" dirty="0"/>
              <a:t>= 1-(2/3) = (1/3)M</a:t>
            </a:r>
          </a:p>
          <a:p>
            <a:r>
              <a:rPr lang="en-IN" sz="2800" dirty="0"/>
              <a:t>2x + 4x = 4                                                       [AB]</a:t>
            </a:r>
            <a:r>
              <a:rPr lang="en-IN" sz="2800" baseline="-25000" dirty="0" err="1"/>
              <a:t>eq</a:t>
            </a:r>
            <a:r>
              <a:rPr lang="en-IN" sz="2800" dirty="0"/>
              <a:t> = 2*(2/3) = (4/3)M</a:t>
            </a:r>
          </a:p>
          <a:p>
            <a:r>
              <a:rPr lang="en-IN" sz="2800" dirty="0"/>
              <a:t>6x = 4</a:t>
            </a:r>
          </a:p>
          <a:p>
            <a:r>
              <a:rPr lang="en-IN" sz="2800" dirty="0"/>
              <a:t>X = 4/6 = 2/3</a:t>
            </a:r>
          </a:p>
        </p:txBody>
      </p:sp>
      <p:pic>
        <p:nvPicPr>
          <p:cNvPr id="2" name="Picture 1">
            <a:extLst>
              <a:ext uri="{FF2B5EF4-FFF2-40B4-BE49-F238E27FC236}">
                <a16:creationId xmlns:a16="http://schemas.microsoft.com/office/drawing/2014/main" id="{D4182B64-BB60-EAE3-B2C5-9898F7AEBD5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35EA58C7-34A4-8189-E892-26820CFBE8D5}"/>
              </a:ext>
            </a:extLst>
          </p:cNvPr>
          <p:cNvGraphicFramePr>
            <a:graphicFrameLocks noChangeAspect="1"/>
          </p:cNvGraphicFramePr>
          <p:nvPr>
            <p:extLst>
              <p:ext uri="{D42A27DB-BD31-4B8C-83A1-F6EECF244321}">
                <p14:modId xmlns:p14="http://schemas.microsoft.com/office/powerpoint/2010/main" val="3905160974"/>
              </p:ext>
            </p:extLst>
          </p:nvPr>
        </p:nvGraphicFramePr>
        <p:xfrm>
          <a:off x="787400" y="1270174"/>
          <a:ext cx="5486594" cy="834851"/>
        </p:xfrm>
        <a:graphic>
          <a:graphicData uri="http://schemas.openxmlformats.org/presentationml/2006/ole">
            <mc:AlternateContent xmlns:mc="http://schemas.openxmlformats.org/markup-compatibility/2006">
              <mc:Choice xmlns:v="urn:schemas-microsoft-com:vml" Requires="v">
                <p:oleObj name="Equation" r:id="rId3" imgW="2901094" imgH="441368" progId="Equation.DSMT4">
                  <p:embed/>
                </p:oleObj>
              </mc:Choice>
              <mc:Fallback>
                <p:oleObj name="Equation" r:id="rId3" imgW="2901094" imgH="441368" progId="Equation.DSMT4">
                  <p:embed/>
                  <p:pic>
                    <p:nvPicPr>
                      <p:cNvPr id="0" name=""/>
                      <p:cNvPicPr/>
                      <p:nvPr/>
                    </p:nvPicPr>
                    <p:blipFill>
                      <a:blip r:embed="rId4"/>
                      <a:stretch>
                        <a:fillRect/>
                      </a:stretch>
                    </p:blipFill>
                    <p:spPr>
                      <a:xfrm>
                        <a:off x="787400" y="1270174"/>
                        <a:ext cx="5486594" cy="834851"/>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C25B426-550B-8D53-D749-9CA441E844A3}"/>
              </a:ext>
            </a:extLst>
          </p:cNvPr>
          <p:cNvGraphicFramePr>
            <a:graphicFrameLocks noChangeAspect="1"/>
          </p:cNvGraphicFramePr>
          <p:nvPr>
            <p:extLst>
              <p:ext uri="{D42A27DB-BD31-4B8C-83A1-F6EECF244321}">
                <p14:modId xmlns:p14="http://schemas.microsoft.com/office/powerpoint/2010/main" val="824607785"/>
              </p:ext>
            </p:extLst>
          </p:nvPr>
        </p:nvGraphicFramePr>
        <p:xfrm>
          <a:off x="920556" y="2535676"/>
          <a:ext cx="1222569" cy="768385"/>
        </p:xfrm>
        <a:graphic>
          <a:graphicData uri="http://schemas.openxmlformats.org/presentationml/2006/ole">
            <mc:AlternateContent xmlns:mc="http://schemas.openxmlformats.org/markup-compatibility/2006">
              <mc:Choice xmlns:v="urn:schemas-microsoft-com:vml" Requires="v">
                <p:oleObj name="Equation" r:id="rId5" imgW="624291" imgH="392018" progId="Equation.DSMT4">
                  <p:embed/>
                </p:oleObj>
              </mc:Choice>
              <mc:Fallback>
                <p:oleObj name="Equation" r:id="rId5" imgW="624291" imgH="392018" progId="Equation.DSMT4">
                  <p:embed/>
                  <p:pic>
                    <p:nvPicPr>
                      <p:cNvPr id="0" name=""/>
                      <p:cNvPicPr/>
                      <p:nvPr/>
                    </p:nvPicPr>
                    <p:blipFill>
                      <a:blip r:embed="rId6"/>
                      <a:stretch>
                        <a:fillRect/>
                      </a:stretch>
                    </p:blipFill>
                    <p:spPr>
                      <a:xfrm>
                        <a:off x="920556" y="2535676"/>
                        <a:ext cx="1222569" cy="768385"/>
                      </a:xfrm>
                      <a:prstGeom prst="rect">
                        <a:avLst/>
                      </a:prstGeom>
                    </p:spPr>
                  </p:pic>
                </p:oleObj>
              </mc:Fallback>
            </mc:AlternateContent>
          </a:graphicData>
        </a:graphic>
      </p:graphicFrame>
    </p:spTree>
    <p:extLst>
      <p:ext uri="{BB962C8B-B14F-4D97-AF65-F5344CB8AC3E}">
        <p14:creationId xmlns:p14="http://schemas.microsoft.com/office/powerpoint/2010/main" val="269202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E9DB39-C7C7-A144-A7D7-850C3FC8C7CD}"/>
              </a:ext>
            </a:extLst>
          </p:cNvPr>
          <p:cNvSpPr txBox="1"/>
          <p:nvPr/>
        </p:nvSpPr>
        <p:spPr>
          <a:xfrm>
            <a:off x="592667" y="520511"/>
            <a:ext cx="10668000" cy="5816977"/>
          </a:xfrm>
          <a:prstGeom prst="rect">
            <a:avLst/>
          </a:prstGeom>
          <a:noFill/>
        </p:spPr>
        <p:txBody>
          <a:bodyPr wrap="square" rtlCol="0">
            <a:spAutoFit/>
          </a:bodyPr>
          <a:lstStyle/>
          <a:p>
            <a:r>
              <a:rPr lang="en-IN" sz="3600" b="1" dirty="0">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Applications of equilibrium constant</a:t>
            </a:r>
          </a:p>
          <a:p>
            <a:endParaRPr lang="en-IN" sz="2800" dirty="0"/>
          </a:p>
          <a:p>
            <a:r>
              <a:rPr lang="en-IN" sz="2800" dirty="0">
                <a:solidFill>
                  <a:srgbClr val="FF0000"/>
                </a:solidFill>
              </a:rPr>
              <a:t>1) </a:t>
            </a:r>
            <a:r>
              <a:rPr lang="en-IN" sz="2800" dirty="0"/>
              <a:t>Producing the content of reaction</a:t>
            </a:r>
          </a:p>
          <a:p>
            <a:r>
              <a:rPr lang="en-IN" sz="2800" dirty="0"/>
              <a:t>K</a:t>
            </a:r>
            <a:r>
              <a:rPr lang="en-IN" sz="2800" baseline="-25000" dirty="0"/>
              <a:t>c</a:t>
            </a:r>
            <a:r>
              <a:rPr lang="en-IN" sz="2800" dirty="0"/>
              <a:t> </a:t>
            </a:r>
            <a:r>
              <a:rPr lang="en-IN" sz="2800" dirty="0">
                <a:sym typeface="Symbol" panose="05050102010706020507" pitchFamily="18" charset="2"/>
              </a:rPr>
              <a:t> [product]</a:t>
            </a:r>
          </a:p>
          <a:p>
            <a:endParaRPr lang="en-IN" sz="2800" dirty="0">
              <a:sym typeface="Symbol" panose="05050102010706020507" pitchFamily="18" charset="2"/>
            </a:endParaRPr>
          </a:p>
          <a:p>
            <a:r>
              <a:rPr lang="en-IN" sz="2800" dirty="0">
                <a:sym typeface="Symbol" panose="05050102010706020507" pitchFamily="18" charset="2"/>
              </a:rPr>
              <a:t>     </a:t>
            </a:r>
          </a:p>
          <a:p>
            <a:r>
              <a:rPr lang="en-IN" sz="2800" dirty="0">
                <a:sym typeface="Symbol" panose="05050102010706020507" pitchFamily="18" charset="2"/>
              </a:rPr>
              <a:t>									K</a:t>
            </a:r>
            <a:r>
              <a:rPr lang="en-IN" sz="2800" baseline="-25000" dirty="0">
                <a:sym typeface="Symbol" panose="05050102010706020507" pitchFamily="18" charset="2"/>
              </a:rPr>
              <a:t>eq</a:t>
            </a:r>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 </a:t>
            </a:r>
            <a:r>
              <a:rPr lang="en-IN" sz="2800" dirty="0" err="1">
                <a:sym typeface="Symbol" panose="05050102010706020507" pitchFamily="18" charset="2"/>
              </a:rPr>
              <a:t>K</a:t>
            </a:r>
            <a:r>
              <a:rPr lang="en-IN" sz="2800" baseline="-25000" dirty="0" err="1">
                <a:sym typeface="Symbol" panose="05050102010706020507" pitchFamily="18" charset="2"/>
              </a:rPr>
              <a:t>p</a:t>
            </a:r>
            <a:r>
              <a:rPr lang="en-IN" sz="2800" dirty="0">
                <a:sym typeface="Symbol" panose="05050102010706020507" pitchFamily="18" charset="2"/>
              </a:rPr>
              <a:t>)</a:t>
            </a:r>
          </a:p>
          <a:p>
            <a:endParaRPr lang="en-IN" sz="2800" dirty="0">
              <a:sym typeface="Symbol" panose="05050102010706020507" pitchFamily="18" charset="2"/>
            </a:endParaRPr>
          </a:p>
          <a:p>
            <a:endParaRPr lang="en-IN" sz="2800" dirty="0">
              <a:sym typeface="Symbol" panose="05050102010706020507" pitchFamily="18" charset="2"/>
            </a:endParaRPr>
          </a:p>
          <a:p>
            <a:r>
              <a:rPr lang="en-IN" sz="2800" dirty="0">
                <a:sym typeface="Symbol" panose="05050102010706020507" pitchFamily="18" charset="2"/>
              </a:rPr>
              <a:t>               &lt; 10</a:t>
            </a:r>
            <a:r>
              <a:rPr lang="en-IN" sz="2800" baseline="30000" dirty="0">
                <a:sym typeface="Symbol" panose="05050102010706020507" pitchFamily="18" charset="2"/>
              </a:rPr>
              <a:t>-3</a:t>
            </a:r>
            <a:r>
              <a:rPr lang="en-IN" sz="2800" dirty="0">
                <a:sym typeface="Symbol" panose="05050102010706020507" pitchFamily="18" charset="2"/>
              </a:rPr>
              <a:t>                          10</a:t>
            </a:r>
            <a:r>
              <a:rPr lang="en-IN" sz="2800" baseline="30000" dirty="0">
                <a:sym typeface="Symbol" panose="05050102010706020507" pitchFamily="18" charset="2"/>
              </a:rPr>
              <a:t>-3</a:t>
            </a:r>
            <a:r>
              <a:rPr lang="en-IN" sz="2800" dirty="0">
                <a:sym typeface="Symbol" panose="05050102010706020507" pitchFamily="18" charset="2"/>
              </a:rPr>
              <a:t> – 10</a:t>
            </a:r>
            <a:r>
              <a:rPr lang="en-IN" sz="2800" baseline="30000" dirty="0">
                <a:sym typeface="Symbol" panose="05050102010706020507" pitchFamily="18" charset="2"/>
              </a:rPr>
              <a:t>3</a:t>
            </a:r>
            <a:r>
              <a:rPr lang="en-IN" sz="2800" dirty="0">
                <a:sym typeface="Symbol" panose="05050102010706020507" pitchFamily="18" charset="2"/>
              </a:rPr>
              <a:t>                            &gt; 10</a:t>
            </a:r>
            <a:r>
              <a:rPr lang="en-IN" sz="2800" baseline="30000" dirty="0">
                <a:sym typeface="Symbol" panose="05050102010706020507" pitchFamily="18" charset="2"/>
              </a:rPr>
              <a:t>3</a:t>
            </a:r>
          </a:p>
          <a:p>
            <a:r>
              <a:rPr lang="en-IN" sz="2800" baseline="30000" dirty="0">
                <a:sym typeface="Symbol" panose="05050102010706020507" pitchFamily="18" charset="2"/>
              </a:rPr>
              <a:t>                    </a:t>
            </a:r>
            <a:r>
              <a:rPr lang="en-IN" sz="2800" dirty="0">
                <a:sym typeface="Symbol" panose="05050102010706020507" pitchFamily="18" charset="2"/>
              </a:rPr>
              <a:t>Reaction                       Significant                         Reaction</a:t>
            </a:r>
          </a:p>
          <a:p>
            <a:r>
              <a:rPr lang="en-IN" sz="2800" dirty="0">
                <a:sym typeface="Symbol" panose="05050102010706020507" pitchFamily="18" charset="2"/>
              </a:rPr>
              <a:t>              Barely                           Value of                            proceeds</a:t>
            </a:r>
          </a:p>
          <a:p>
            <a:r>
              <a:rPr lang="en-IN" sz="2800" dirty="0">
                <a:sym typeface="Symbol" panose="05050102010706020507" pitchFamily="18" charset="2"/>
              </a:rPr>
              <a:t>             proceeds                      [R] &amp; [P]                     almost to completion  </a:t>
            </a:r>
            <a:endParaRPr lang="en-IN" sz="2800" dirty="0"/>
          </a:p>
        </p:txBody>
      </p:sp>
      <p:cxnSp>
        <p:nvCxnSpPr>
          <p:cNvPr id="7" name="Straight Connector 6">
            <a:extLst>
              <a:ext uri="{FF2B5EF4-FFF2-40B4-BE49-F238E27FC236}">
                <a16:creationId xmlns:a16="http://schemas.microsoft.com/office/drawing/2014/main" id="{714919AC-52A1-34D7-BD52-F6F065AD1358}"/>
              </a:ext>
            </a:extLst>
          </p:cNvPr>
          <p:cNvCxnSpPr/>
          <p:nvPr/>
        </p:nvCxnSpPr>
        <p:spPr>
          <a:xfrm>
            <a:off x="5520267" y="3674533"/>
            <a:ext cx="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D5835A7-DDA3-D20C-F865-D9427C7A5231}"/>
              </a:ext>
            </a:extLst>
          </p:cNvPr>
          <p:cNvCxnSpPr/>
          <p:nvPr/>
        </p:nvCxnSpPr>
        <p:spPr>
          <a:xfrm flipV="1">
            <a:off x="2472267" y="4047067"/>
            <a:ext cx="0" cy="3386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E6F3D4D-6953-DB93-743C-1726DCC73B32}"/>
              </a:ext>
            </a:extLst>
          </p:cNvPr>
          <p:cNvCxnSpPr/>
          <p:nvPr/>
        </p:nvCxnSpPr>
        <p:spPr>
          <a:xfrm>
            <a:off x="2472267" y="4055533"/>
            <a:ext cx="655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D869D6F-2DD8-7AAC-DF7E-CA3519ED2B2D}"/>
              </a:ext>
            </a:extLst>
          </p:cNvPr>
          <p:cNvCxnSpPr/>
          <p:nvPr/>
        </p:nvCxnSpPr>
        <p:spPr>
          <a:xfrm>
            <a:off x="9042400" y="4055533"/>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38A6A1F-344F-451A-3A44-13FDCA7AEA47}"/>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F38EEB40-2998-C1D2-A481-8E4D1C886533}"/>
              </a:ext>
            </a:extLst>
          </p:cNvPr>
          <p:cNvGraphicFramePr>
            <a:graphicFrameLocks noChangeAspect="1"/>
          </p:cNvGraphicFramePr>
          <p:nvPr>
            <p:extLst>
              <p:ext uri="{D42A27DB-BD31-4B8C-83A1-F6EECF244321}">
                <p14:modId xmlns:p14="http://schemas.microsoft.com/office/powerpoint/2010/main" val="2986792511"/>
              </p:ext>
            </p:extLst>
          </p:nvPr>
        </p:nvGraphicFramePr>
        <p:xfrm>
          <a:off x="1482724" y="2670175"/>
          <a:ext cx="1241425" cy="685978"/>
        </p:xfrm>
        <a:graphic>
          <a:graphicData uri="http://schemas.openxmlformats.org/presentationml/2006/ole">
            <mc:AlternateContent xmlns:mc="http://schemas.openxmlformats.org/markup-compatibility/2006">
              <mc:Choice xmlns:v="urn:schemas-microsoft-com:vml" Requires="v">
                <p:oleObj name="Equation" r:id="rId3" imgW="710005" imgH="392018" progId="Equation.DSMT4">
                  <p:embed/>
                </p:oleObj>
              </mc:Choice>
              <mc:Fallback>
                <p:oleObj name="Equation" r:id="rId3" imgW="710005" imgH="392018" progId="Equation.DSMT4">
                  <p:embed/>
                  <p:pic>
                    <p:nvPicPr>
                      <p:cNvPr id="0" name=""/>
                      <p:cNvPicPr/>
                      <p:nvPr/>
                    </p:nvPicPr>
                    <p:blipFill>
                      <a:blip r:embed="rId4"/>
                      <a:stretch>
                        <a:fillRect/>
                      </a:stretch>
                    </p:blipFill>
                    <p:spPr>
                      <a:xfrm>
                        <a:off x="1482724" y="2670175"/>
                        <a:ext cx="1241425" cy="685978"/>
                      </a:xfrm>
                      <a:prstGeom prst="rect">
                        <a:avLst/>
                      </a:prstGeom>
                    </p:spPr>
                  </p:pic>
                </p:oleObj>
              </mc:Fallback>
            </mc:AlternateContent>
          </a:graphicData>
        </a:graphic>
      </p:graphicFrame>
    </p:spTree>
    <p:extLst>
      <p:ext uri="{BB962C8B-B14F-4D97-AF65-F5344CB8AC3E}">
        <p14:creationId xmlns:p14="http://schemas.microsoft.com/office/powerpoint/2010/main" val="1474966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091EB5-6CCD-F4FE-BB69-DE22435C59DE}"/>
              </a:ext>
            </a:extLst>
          </p:cNvPr>
          <p:cNvSpPr txBox="1"/>
          <p:nvPr/>
        </p:nvSpPr>
        <p:spPr>
          <a:xfrm>
            <a:off x="643467" y="643467"/>
            <a:ext cx="10854266" cy="3662541"/>
          </a:xfrm>
          <a:prstGeom prst="rect">
            <a:avLst/>
          </a:prstGeom>
          <a:noFill/>
        </p:spPr>
        <p:txBody>
          <a:bodyPr wrap="square" rtlCol="0">
            <a:spAutoFit/>
          </a:bodyPr>
          <a:lstStyle/>
          <a:p>
            <a:r>
              <a:rPr lang="en-IN" sz="3600" b="1" spc="50" dirty="0">
                <a:ln w="0">
                  <a:solidFill>
                    <a:srgbClr val="92D050"/>
                  </a:solidFill>
                </a:ln>
                <a:solidFill>
                  <a:srgbClr val="FFC00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Application of K</a:t>
            </a:r>
            <a:r>
              <a:rPr lang="en-IN" sz="3600" b="1" spc="50" baseline="-25000" dirty="0">
                <a:ln w="0">
                  <a:solidFill>
                    <a:srgbClr val="92D050"/>
                  </a:solidFill>
                </a:ln>
                <a:solidFill>
                  <a:srgbClr val="FFC00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eq</a:t>
            </a:r>
            <a:endParaRPr lang="en-IN" sz="3600" b="1" spc="50" dirty="0">
              <a:ln w="0">
                <a:solidFill>
                  <a:srgbClr val="92D050"/>
                </a:solidFill>
              </a:ln>
              <a:solidFill>
                <a:srgbClr val="FFC00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endParaRPr>
          </a:p>
          <a:p>
            <a:r>
              <a:rPr lang="en-IN" sz="2800" dirty="0"/>
              <a:t>	Predicting direction of equilibrium</a:t>
            </a:r>
          </a:p>
          <a:p>
            <a:r>
              <a:rPr lang="en-IN" sz="2800" dirty="0"/>
              <a:t>Reaction Quotient (Q</a:t>
            </a:r>
            <a:r>
              <a:rPr lang="en-IN" sz="2800" baseline="-25000" dirty="0"/>
              <a:t>c</a:t>
            </a:r>
            <a:r>
              <a:rPr lang="en-IN" sz="2800" dirty="0"/>
              <a:t> / </a:t>
            </a:r>
            <a:r>
              <a:rPr lang="en-IN" sz="2800" dirty="0" err="1"/>
              <a:t>Q</a:t>
            </a:r>
            <a:r>
              <a:rPr lang="en-IN" sz="2800" baseline="-25000" dirty="0" err="1"/>
              <a:t>p</a:t>
            </a:r>
            <a:r>
              <a:rPr lang="en-IN" sz="2800" dirty="0"/>
              <a:t>)</a:t>
            </a:r>
          </a:p>
          <a:p>
            <a:r>
              <a:rPr lang="en-IN" sz="2800" dirty="0"/>
              <a:t>	At any point in a reaction, ratio of concentration terms having same form of K</a:t>
            </a:r>
            <a:r>
              <a:rPr lang="en-IN" sz="2800" baseline="-25000" dirty="0"/>
              <a:t>c</a:t>
            </a:r>
            <a:endParaRPr lang="en-IN" sz="2800" dirty="0"/>
          </a:p>
          <a:p>
            <a:endParaRPr lang="en-IN" sz="2800" dirty="0"/>
          </a:p>
          <a:p>
            <a:r>
              <a:rPr lang="en-IN" sz="2800" dirty="0">
                <a:solidFill>
                  <a:srgbClr val="FF0000"/>
                </a:solidFill>
              </a:rPr>
              <a:t>Example:</a:t>
            </a:r>
          </a:p>
          <a:p>
            <a:r>
              <a:rPr lang="en-IN" sz="2800" dirty="0"/>
              <a:t>	</a:t>
            </a:r>
            <a:r>
              <a:rPr lang="en-IN" sz="2800" dirty="0" err="1"/>
              <a:t>aA</a:t>
            </a:r>
            <a:r>
              <a:rPr lang="en-IN" sz="2800" dirty="0"/>
              <a:t> + </a:t>
            </a:r>
            <a:r>
              <a:rPr lang="en-IN" sz="2800" dirty="0" err="1"/>
              <a:t>bB</a:t>
            </a:r>
            <a:r>
              <a:rPr lang="en-IN" sz="2800" dirty="0"/>
              <a:t>                 </a:t>
            </a:r>
            <a:r>
              <a:rPr lang="en-IN" sz="2800" dirty="0" err="1"/>
              <a:t>cC</a:t>
            </a:r>
            <a:r>
              <a:rPr lang="en-IN" sz="2800" dirty="0"/>
              <a:t> + </a:t>
            </a:r>
            <a:r>
              <a:rPr lang="en-IN" sz="2800" dirty="0" err="1"/>
              <a:t>dD</a:t>
            </a:r>
            <a:endParaRPr lang="en-IN" sz="2800" dirty="0"/>
          </a:p>
        </p:txBody>
      </p:sp>
      <p:pic>
        <p:nvPicPr>
          <p:cNvPr id="4" name="Picture 3">
            <a:extLst>
              <a:ext uri="{FF2B5EF4-FFF2-40B4-BE49-F238E27FC236}">
                <a16:creationId xmlns:a16="http://schemas.microsoft.com/office/drawing/2014/main" id="{7EC621B9-F0C6-2AE3-508A-014CD4A95BF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7" name="Object 6">
            <a:extLst>
              <a:ext uri="{FF2B5EF4-FFF2-40B4-BE49-F238E27FC236}">
                <a16:creationId xmlns:a16="http://schemas.microsoft.com/office/drawing/2014/main" id="{D7B26AB6-808C-FC83-A7B1-DE3C293E8C3D}"/>
              </a:ext>
            </a:extLst>
          </p:cNvPr>
          <p:cNvGraphicFramePr>
            <a:graphicFrameLocks noChangeAspect="1"/>
          </p:cNvGraphicFramePr>
          <p:nvPr>
            <p:extLst>
              <p:ext uri="{D42A27DB-BD31-4B8C-83A1-F6EECF244321}">
                <p14:modId xmlns:p14="http://schemas.microsoft.com/office/powerpoint/2010/main" val="1963219880"/>
              </p:ext>
            </p:extLst>
          </p:nvPr>
        </p:nvGraphicFramePr>
        <p:xfrm>
          <a:off x="2625725" y="3778958"/>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2625725" y="3778958"/>
                        <a:ext cx="612775" cy="47942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C3F90FB-0864-E518-EB9B-39C7FA40D987}"/>
              </a:ext>
            </a:extLst>
          </p:cNvPr>
          <p:cNvGraphicFramePr>
            <a:graphicFrameLocks noChangeAspect="1"/>
          </p:cNvGraphicFramePr>
          <p:nvPr>
            <p:extLst>
              <p:ext uri="{D42A27DB-BD31-4B8C-83A1-F6EECF244321}">
                <p14:modId xmlns:p14="http://schemas.microsoft.com/office/powerpoint/2010/main" val="1690613748"/>
              </p:ext>
            </p:extLst>
          </p:nvPr>
        </p:nvGraphicFramePr>
        <p:xfrm>
          <a:off x="1089025" y="4498975"/>
          <a:ext cx="8055388" cy="873125"/>
        </p:xfrm>
        <a:graphic>
          <a:graphicData uri="http://schemas.openxmlformats.org/presentationml/2006/ole">
            <mc:AlternateContent xmlns:mc="http://schemas.openxmlformats.org/markup-compatibility/2006">
              <mc:Choice xmlns:v="urn:schemas-microsoft-com:vml" Requires="v">
                <p:oleObj name="Equation" r:id="rId5" imgW="3953956" imgH="428857" progId="Equation.DSMT4">
                  <p:embed/>
                </p:oleObj>
              </mc:Choice>
              <mc:Fallback>
                <p:oleObj name="Equation" r:id="rId5" imgW="3953956" imgH="428857" progId="Equation.DSMT4">
                  <p:embed/>
                  <p:pic>
                    <p:nvPicPr>
                      <p:cNvPr id="0" name=""/>
                      <p:cNvPicPr/>
                      <p:nvPr/>
                    </p:nvPicPr>
                    <p:blipFill>
                      <a:blip r:embed="rId6"/>
                      <a:stretch>
                        <a:fillRect/>
                      </a:stretch>
                    </p:blipFill>
                    <p:spPr>
                      <a:xfrm>
                        <a:off x="1089025" y="4498975"/>
                        <a:ext cx="8055388" cy="873125"/>
                      </a:xfrm>
                      <a:prstGeom prst="rect">
                        <a:avLst/>
                      </a:prstGeom>
                    </p:spPr>
                  </p:pic>
                </p:oleObj>
              </mc:Fallback>
            </mc:AlternateContent>
          </a:graphicData>
        </a:graphic>
      </p:graphicFrame>
    </p:spTree>
    <p:extLst>
      <p:ext uri="{BB962C8B-B14F-4D97-AF65-F5344CB8AC3E}">
        <p14:creationId xmlns:p14="http://schemas.microsoft.com/office/powerpoint/2010/main" val="469092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2480D8-89F5-8CC5-78F3-9E3E499499D2}"/>
              </a:ext>
            </a:extLst>
          </p:cNvPr>
          <p:cNvSpPr txBox="1"/>
          <p:nvPr/>
        </p:nvSpPr>
        <p:spPr>
          <a:xfrm>
            <a:off x="643466" y="626533"/>
            <a:ext cx="10905067" cy="5386090"/>
          </a:xfrm>
          <a:prstGeom prst="rect">
            <a:avLst/>
          </a:prstGeom>
          <a:noFill/>
        </p:spPr>
        <p:txBody>
          <a:bodyPr wrap="square" rtlCol="0">
            <a:spAutoFit/>
          </a:bodyPr>
          <a:lstStyle/>
          <a:p>
            <a:r>
              <a:rPr lang="en-IN" sz="2800" dirty="0">
                <a:solidFill>
                  <a:srgbClr val="FF0000"/>
                </a:solidFill>
              </a:rPr>
              <a:t>Now</a:t>
            </a:r>
          </a:p>
          <a:p>
            <a:r>
              <a:rPr lang="en-IN" sz="2800" dirty="0"/>
              <a:t>Q</a:t>
            </a:r>
            <a:r>
              <a:rPr lang="en-IN" sz="2800" baseline="-25000" dirty="0"/>
              <a:t>c</a:t>
            </a:r>
            <a:r>
              <a:rPr lang="en-IN" sz="2800" dirty="0"/>
              <a:t> &gt; K</a:t>
            </a:r>
            <a:r>
              <a:rPr lang="en-IN" sz="2800" baseline="-25000" dirty="0"/>
              <a:t>c</a:t>
            </a:r>
            <a:r>
              <a:rPr lang="en-IN" sz="2800" dirty="0"/>
              <a:t> – Backward reaction</a:t>
            </a:r>
          </a:p>
          <a:p>
            <a:r>
              <a:rPr lang="en-IN" sz="2800" dirty="0"/>
              <a:t>Q</a:t>
            </a:r>
            <a:r>
              <a:rPr lang="en-IN" sz="2800" baseline="-25000" dirty="0"/>
              <a:t>c</a:t>
            </a:r>
            <a:r>
              <a:rPr lang="en-IN" sz="2800" dirty="0"/>
              <a:t> &lt; K</a:t>
            </a:r>
            <a:r>
              <a:rPr lang="en-IN" sz="2800" baseline="-25000" dirty="0"/>
              <a:t>c</a:t>
            </a:r>
            <a:r>
              <a:rPr lang="en-IN" sz="2800" dirty="0"/>
              <a:t> – Forward reaction</a:t>
            </a:r>
          </a:p>
          <a:p>
            <a:r>
              <a:rPr lang="en-IN" sz="2800" dirty="0"/>
              <a:t>Q</a:t>
            </a:r>
            <a:r>
              <a:rPr lang="en-IN" sz="2800" baseline="-25000" dirty="0"/>
              <a:t>c</a:t>
            </a:r>
            <a:r>
              <a:rPr lang="en-IN" sz="2800" dirty="0"/>
              <a:t> = K</a:t>
            </a:r>
            <a:r>
              <a:rPr lang="en-IN" sz="2800" baseline="-25000" dirty="0"/>
              <a:t>c</a:t>
            </a:r>
            <a:r>
              <a:rPr lang="en-IN" sz="2800" dirty="0"/>
              <a:t> – Reaction at equilibrium</a:t>
            </a:r>
          </a:p>
          <a:p>
            <a:endParaRPr lang="en-IN" sz="2800" dirty="0"/>
          </a:p>
          <a:p>
            <a:r>
              <a:rPr lang="en-IN" sz="3600" b="1" dirty="0">
                <a:ln w="22225">
                  <a:solidFill>
                    <a:srgbClr val="00B050"/>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Calculation of equilibrium concentrations:</a:t>
            </a:r>
          </a:p>
          <a:p>
            <a:r>
              <a:rPr lang="en-IN" sz="2800" dirty="0"/>
              <a:t>	- Degree of Dissociation (</a:t>
            </a:r>
            <a:r>
              <a:rPr lang="en-IN" sz="2800" dirty="0">
                <a:sym typeface="Symbol" panose="05050102010706020507" pitchFamily="18" charset="2"/>
              </a:rPr>
              <a:t>)</a:t>
            </a:r>
          </a:p>
          <a:p>
            <a:endParaRPr lang="en-IN" sz="2800" dirty="0">
              <a:sym typeface="Symbol" panose="05050102010706020507" pitchFamily="18" charset="2"/>
            </a:endParaRPr>
          </a:p>
          <a:p>
            <a:endParaRPr lang="en-IN" sz="2800" dirty="0">
              <a:sym typeface="Symbol" panose="05050102010706020507" pitchFamily="18" charset="2"/>
            </a:endParaRPr>
          </a:p>
          <a:p>
            <a:endParaRPr lang="en-IN" sz="2800" dirty="0">
              <a:sym typeface="Symbol" panose="05050102010706020507" pitchFamily="18" charset="2"/>
            </a:endParaRPr>
          </a:p>
          <a:p>
            <a:r>
              <a:rPr lang="en-IN" sz="2800" dirty="0">
                <a:sym typeface="Symbol" panose="05050102010706020507" pitchFamily="18" charset="2"/>
              </a:rPr>
              <a:t>% dissociation =  x 100</a:t>
            </a:r>
          </a:p>
          <a:p>
            <a:r>
              <a:rPr lang="en-IN" sz="2800" dirty="0" err="1">
                <a:sym typeface="Symbol" panose="05050102010706020507" pitchFamily="18" charset="2"/>
              </a:rPr>
              <a:t>Eg</a:t>
            </a:r>
            <a:r>
              <a:rPr lang="en-IN" sz="2800" dirty="0">
                <a:sym typeface="Symbol" panose="05050102010706020507" pitchFamily="18" charset="2"/>
              </a:rPr>
              <a:t>: pCl</a:t>
            </a:r>
            <a:r>
              <a:rPr lang="en-IN" sz="2800" baseline="-25000" dirty="0">
                <a:sym typeface="Symbol" panose="05050102010706020507" pitchFamily="18" charset="2"/>
              </a:rPr>
              <a:t>5</a:t>
            </a:r>
            <a:r>
              <a:rPr lang="en-IN" sz="2800" dirty="0">
                <a:sym typeface="Symbol" panose="05050102010706020507" pitchFamily="18" charset="2"/>
              </a:rPr>
              <a:t>                pCl</a:t>
            </a:r>
            <a:r>
              <a:rPr lang="en-IN" sz="2800" baseline="-25000" dirty="0">
                <a:sym typeface="Symbol" panose="05050102010706020507" pitchFamily="18" charset="2"/>
              </a:rPr>
              <a:t>3</a:t>
            </a:r>
            <a:r>
              <a:rPr lang="en-IN" sz="2800" dirty="0">
                <a:sym typeface="Symbol" panose="05050102010706020507" pitchFamily="18" charset="2"/>
              </a:rPr>
              <a:t> + Cl</a:t>
            </a:r>
            <a:r>
              <a:rPr lang="en-IN" sz="2800" baseline="-25000" dirty="0">
                <a:sym typeface="Symbol" panose="05050102010706020507" pitchFamily="18" charset="2"/>
              </a:rPr>
              <a:t>2</a:t>
            </a:r>
            <a:endParaRPr lang="en-IN" sz="2800" dirty="0">
              <a:sym typeface="Symbol" panose="05050102010706020507" pitchFamily="18" charset="2"/>
            </a:endParaRPr>
          </a:p>
        </p:txBody>
      </p:sp>
      <p:pic>
        <p:nvPicPr>
          <p:cNvPr id="2" name="Picture 1">
            <a:extLst>
              <a:ext uri="{FF2B5EF4-FFF2-40B4-BE49-F238E27FC236}">
                <a16:creationId xmlns:a16="http://schemas.microsoft.com/office/drawing/2014/main" id="{F031C0E2-4A57-5677-6B65-32B7B9C53AA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C2E4F4B7-A6F0-83F8-0DB9-DD4E4A4FCE12}"/>
              </a:ext>
            </a:extLst>
          </p:cNvPr>
          <p:cNvGraphicFramePr>
            <a:graphicFrameLocks noChangeAspect="1"/>
          </p:cNvGraphicFramePr>
          <p:nvPr>
            <p:extLst>
              <p:ext uri="{D42A27DB-BD31-4B8C-83A1-F6EECF244321}">
                <p14:modId xmlns:p14="http://schemas.microsoft.com/office/powerpoint/2010/main" val="2024588492"/>
              </p:ext>
            </p:extLst>
          </p:nvPr>
        </p:nvGraphicFramePr>
        <p:xfrm>
          <a:off x="1243013" y="3895725"/>
          <a:ext cx="4038017" cy="914400"/>
        </p:xfrm>
        <a:graphic>
          <a:graphicData uri="http://schemas.openxmlformats.org/presentationml/2006/ole">
            <mc:AlternateContent xmlns:mc="http://schemas.openxmlformats.org/markup-compatibility/2006">
              <mc:Choice xmlns:v="urn:schemas-microsoft-com:vml" Requires="v">
                <p:oleObj name="Equation" r:id="rId3" imgW="1836087" imgH="416693" progId="Equation.DSMT4">
                  <p:embed/>
                </p:oleObj>
              </mc:Choice>
              <mc:Fallback>
                <p:oleObj name="Equation" r:id="rId3" imgW="1836087" imgH="416693" progId="Equation.DSMT4">
                  <p:embed/>
                  <p:pic>
                    <p:nvPicPr>
                      <p:cNvPr id="0" name=""/>
                      <p:cNvPicPr/>
                      <p:nvPr/>
                    </p:nvPicPr>
                    <p:blipFill>
                      <a:blip r:embed="rId4"/>
                      <a:stretch>
                        <a:fillRect/>
                      </a:stretch>
                    </p:blipFill>
                    <p:spPr>
                      <a:xfrm>
                        <a:off x="1243013" y="3895725"/>
                        <a:ext cx="4038017" cy="9144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224FF0AE-37FB-CD49-15B6-F1F53522D569}"/>
              </a:ext>
            </a:extLst>
          </p:cNvPr>
          <p:cNvGraphicFramePr>
            <a:graphicFrameLocks noChangeAspect="1"/>
          </p:cNvGraphicFramePr>
          <p:nvPr>
            <p:extLst>
              <p:ext uri="{D42A27DB-BD31-4B8C-83A1-F6EECF244321}">
                <p14:modId xmlns:p14="http://schemas.microsoft.com/office/powerpoint/2010/main" val="882017274"/>
              </p:ext>
            </p:extLst>
          </p:nvPr>
        </p:nvGraphicFramePr>
        <p:xfrm>
          <a:off x="2112963" y="5552248"/>
          <a:ext cx="612775" cy="479425"/>
        </p:xfrm>
        <a:graphic>
          <a:graphicData uri="http://schemas.openxmlformats.org/presentationml/2006/ole">
            <mc:AlternateContent xmlns:mc="http://schemas.openxmlformats.org/markup-compatibility/2006">
              <mc:Choice xmlns:v="urn:schemas-microsoft-com:vml" Requires="v">
                <p:oleObj name="Equation" r:id="rId5" imgW="612796" imgH="478765" progId="Equation.DSMT4">
                  <p:embed/>
                </p:oleObj>
              </mc:Choice>
              <mc:Fallback>
                <p:oleObj name="Equation" r:id="rId5" imgW="612796" imgH="478765" progId="Equation.DSMT4">
                  <p:embed/>
                  <p:pic>
                    <p:nvPicPr>
                      <p:cNvPr id="0" name=""/>
                      <p:cNvPicPr/>
                      <p:nvPr/>
                    </p:nvPicPr>
                    <p:blipFill>
                      <a:blip r:embed="rId6"/>
                      <a:stretch>
                        <a:fillRect/>
                      </a:stretch>
                    </p:blipFill>
                    <p:spPr>
                      <a:xfrm>
                        <a:off x="2112963" y="5552248"/>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4161466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7066A9-4BDC-41FF-4B63-FB85C14E6860}"/>
              </a:ext>
            </a:extLst>
          </p:cNvPr>
          <p:cNvSpPr txBox="1"/>
          <p:nvPr/>
        </p:nvSpPr>
        <p:spPr>
          <a:xfrm>
            <a:off x="558800" y="626532"/>
            <a:ext cx="11074400" cy="4401205"/>
          </a:xfrm>
          <a:prstGeom prst="rect">
            <a:avLst/>
          </a:prstGeom>
          <a:noFill/>
        </p:spPr>
        <p:txBody>
          <a:bodyPr wrap="square" rtlCol="0">
            <a:spAutoFit/>
          </a:bodyPr>
          <a:lstStyle/>
          <a:p>
            <a:r>
              <a:rPr lang="en-IN" sz="2800" dirty="0"/>
              <a:t>At t = 0  		10 moles       	    0        		     0</a:t>
            </a:r>
          </a:p>
          <a:p>
            <a:r>
              <a:rPr lang="en-IN" sz="2800" dirty="0"/>
              <a:t>At t = </a:t>
            </a:r>
            <a:r>
              <a:rPr lang="en-IN" sz="2800" dirty="0" err="1"/>
              <a:t>t</a:t>
            </a:r>
            <a:r>
              <a:rPr lang="en-IN" sz="2800" baseline="-25000" dirty="0" err="1"/>
              <a:t>eq</a:t>
            </a:r>
            <a:r>
              <a:rPr lang="en-IN" sz="2800" dirty="0"/>
              <a:t>        	5 moles		5 moles		5 moles</a:t>
            </a:r>
          </a:p>
          <a:p>
            <a:endParaRPr lang="en-IN" sz="2800" dirty="0"/>
          </a:p>
          <a:p>
            <a:r>
              <a:rPr lang="en-IN" sz="2800" dirty="0"/>
              <a:t>Can be fractional         </a:t>
            </a:r>
            <a:r>
              <a:rPr lang="en-IN" sz="2800" dirty="0">
                <a:sym typeface="Symbol" panose="05050102010706020507" pitchFamily="18" charset="2"/>
              </a:rPr>
              <a:t>            No unit</a:t>
            </a:r>
          </a:p>
          <a:p>
            <a:endParaRPr lang="en-IN" sz="2800" dirty="0">
              <a:sym typeface="Symbol" panose="05050102010706020507" pitchFamily="18" charset="2"/>
            </a:endParaRPr>
          </a:p>
          <a:p>
            <a:r>
              <a:rPr lang="en-IN" sz="2800" dirty="0">
                <a:sym typeface="Symbol" panose="05050102010706020507" pitchFamily="18" charset="2"/>
              </a:rPr>
              <a:t>                                  Varies from 0  1</a:t>
            </a:r>
          </a:p>
          <a:p>
            <a:endParaRPr lang="en-IN" sz="2800" dirty="0">
              <a:sym typeface="Symbol" panose="05050102010706020507" pitchFamily="18" charset="2"/>
            </a:endParaRPr>
          </a:p>
          <a:p>
            <a:r>
              <a:rPr lang="en-IN" sz="2800" dirty="0" err="1">
                <a:sym typeface="Symbol" panose="05050102010706020507" pitchFamily="18" charset="2"/>
              </a:rPr>
              <a:t>Eg</a:t>
            </a:r>
            <a:r>
              <a:rPr lang="en-IN" sz="2800" dirty="0">
                <a:sym typeface="Symbol" panose="05050102010706020507" pitchFamily="18" charset="2"/>
              </a:rPr>
              <a:t>: 2 AB</a:t>
            </a:r>
            <a:r>
              <a:rPr lang="en-IN" sz="2800" baseline="-25000" dirty="0">
                <a:sym typeface="Symbol" panose="05050102010706020507" pitchFamily="18" charset="2"/>
              </a:rPr>
              <a:t>2</a:t>
            </a:r>
            <a:r>
              <a:rPr lang="en-IN" sz="2800" dirty="0">
                <a:sym typeface="Symbol" panose="05050102010706020507" pitchFamily="18" charset="2"/>
              </a:rPr>
              <a:t>                 2 AB + B</a:t>
            </a:r>
            <a:r>
              <a:rPr lang="en-IN" sz="2800" baseline="-25000" dirty="0">
                <a:sym typeface="Symbol" panose="05050102010706020507" pitchFamily="18" charset="2"/>
              </a:rPr>
              <a:t>2</a:t>
            </a:r>
            <a:endParaRPr lang="en-IN" sz="2800" dirty="0">
              <a:sym typeface="Symbol" panose="05050102010706020507" pitchFamily="18" charset="2"/>
            </a:endParaRPr>
          </a:p>
          <a:p>
            <a:r>
              <a:rPr lang="en-IN" sz="2800" dirty="0">
                <a:sym typeface="Symbol" panose="05050102010706020507" pitchFamily="18" charset="2"/>
              </a:rPr>
              <a:t>At t = 0				a 		0		0</a:t>
            </a:r>
          </a:p>
          <a:p>
            <a:r>
              <a:rPr lang="en-IN" sz="2800" dirty="0">
                <a:sym typeface="Symbol" panose="05050102010706020507" pitchFamily="18" charset="2"/>
              </a:rPr>
              <a:t>At equilibrium		a - a       	a		a/2 </a:t>
            </a:r>
            <a:endParaRPr lang="en-IN" sz="2800" dirty="0"/>
          </a:p>
        </p:txBody>
      </p:sp>
      <p:cxnSp>
        <p:nvCxnSpPr>
          <p:cNvPr id="7" name="Straight Connector 6">
            <a:extLst>
              <a:ext uri="{FF2B5EF4-FFF2-40B4-BE49-F238E27FC236}">
                <a16:creationId xmlns:a16="http://schemas.microsoft.com/office/drawing/2014/main" id="{B257CFB5-0D01-76E3-04E1-7BCB42C7C6DF}"/>
              </a:ext>
            </a:extLst>
          </p:cNvPr>
          <p:cNvCxnSpPr/>
          <p:nvPr/>
        </p:nvCxnSpPr>
        <p:spPr>
          <a:xfrm>
            <a:off x="3945467" y="2353733"/>
            <a:ext cx="0" cy="491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B8ECB4B-E36F-1F47-6287-2652DA5F2A5C}"/>
              </a:ext>
            </a:extLst>
          </p:cNvPr>
          <p:cNvCxnSpPr/>
          <p:nvPr/>
        </p:nvCxnSpPr>
        <p:spPr>
          <a:xfrm>
            <a:off x="4097867" y="2201333"/>
            <a:ext cx="880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F0609C-712E-CAF2-DCFD-C63915CE4696}"/>
              </a:ext>
            </a:extLst>
          </p:cNvPr>
          <p:cNvCxnSpPr/>
          <p:nvPr/>
        </p:nvCxnSpPr>
        <p:spPr>
          <a:xfrm flipH="1">
            <a:off x="3149600" y="2218267"/>
            <a:ext cx="5926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328B3A2-DE86-BF12-C53C-B462BE03E6F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272D8EDB-BF64-6920-D4C0-373FE999F030}"/>
              </a:ext>
            </a:extLst>
          </p:cNvPr>
          <p:cNvGraphicFramePr>
            <a:graphicFrameLocks noChangeAspect="1"/>
          </p:cNvGraphicFramePr>
          <p:nvPr>
            <p:extLst>
              <p:ext uri="{D42A27DB-BD31-4B8C-83A1-F6EECF244321}">
                <p14:modId xmlns:p14="http://schemas.microsoft.com/office/powerpoint/2010/main" val="1809546783"/>
              </p:ext>
            </p:extLst>
          </p:nvPr>
        </p:nvGraphicFramePr>
        <p:xfrm>
          <a:off x="2436813" y="368300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2436813" y="3683000"/>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1626517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D2BF8B-C793-5776-D252-578AE7CB6ED0}"/>
              </a:ext>
            </a:extLst>
          </p:cNvPr>
          <p:cNvSpPr txBox="1"/>
          <p:nvPr/>
        </p:nvSpPr>
        <p:spPr>
          <a:xfrm>
            <a:off x="592667" y="592667"/>
            <a:ext cx="10854266" cy="5816977"/>
          </a:xfrm>
          <a:prstGeom prst="rect">
            <a:avLst/>
          </a:prstGeom>
          <a:noFill/>
        </p:spPr>
        <p:txBody>
          <a:bodyPr wrap="square" rtlCol="0">
            <a:spAutoFit/>
          </a:bodyPr>
          <a:lstStyle/>
          <a:p>
            <a:r>
              <a:rPr lang="en-IN" sz="3600" b="1"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latin typeface="Tahoma" panose="020B0604030504040204" pitchFamily="34" charset="0"/>
                <a:ea typeface="Tahoma" panose="020B0604030504040204" pitchFamily="34" charset="0"/>
                <a:cs typeface="Tahoma" panose="020B0604030504040204" pitchFamily="34" charset="0"/>
              </a:rPr>
              <a:t>Thermodynamics of equilibrium</a:t>
            </a:r>
          </a:p>
          <a:p>
            <a:endParaRPr lang="en-IN" sz="2800" dirty="0"/>
          </a:p>
          <a:p>
            <a:r>
              <a:rPr lang="en-IN" sz="2800" dirty="0">
                <a:sym typeface="Symbol" panose="05050102010706020507" pitchFamily="18" charset="2"/>
              </a:rPr>
              <a:t>G = G</a:t>
            </a:r>
            <a:r>
              <a:rPr lang="en-IN" sz="2800" baseline="30000" dirty="0">
                <a:sym typeface="Symbol" panose="05050102010706020507" pitchFamily="18" charset="2"/>
              </a:rPr>
              <a:t>o</a:t>
            </a:r>
            <a:r>
              <a:rPr lang="en-IN" sz="2800" dirty="0">
                <a:sym typeface="Symbol" panose="05050102010706020507" pitchFamily="18" charset="2"/>
              </a:rPr>
              <a:t> + RT ln Q</a:t>
            </a:r>
          </a:p>
          <a:p>
            <a:r>
              <a:rPr lang="en-IN" sz="2800" dirty="0">
                <a:sym typeface="Symbol" panose="05050102010706020507" pitchFamily="18" charset="2"/>
              </a:rPr>
              <a:t>At equilibrium G = 0, Q = K</a:t>
            </a:r>
            <a:r>
              <a:rPr lang="en-IN" sz="2800" baseline="-25000" dirty="0">
                <a:sym typeface="Symbol" panose="05050102010706020507" pitchFamily="18" charset="2"/>
              </a:rPr>
              <a:t>c</a:t>
            </a:r>
            <a:r>
              <a:rPr lang="en-IN" sz="2800" dirty="0">
                <a:sym typeface="Symbol" panose="05050102010706020507" pitchFamily="18" charset="2"/>
              </a:rPr>
              <a:t> </a:t>
            </a:r>
          </a:p>
          <a:p>
            <a:endParaRPr lang="en-IN" sz="2800" dirty="0">
              <a:sym typeface="Symbol" panose="05050102010706020507" pitchFamily="18" charset="2"/>
            </a:endParaRPr>
          </a:p>
          <a:p>
            <a:r>
              <a:rPr lang="en-IN" sz="2800" dirty="0">
                <a:sym typeface="Symbol" panose="05050102010706020507" pitchFamily="18" charset="2"/>
              </a:rPr>
              <a:t>Then, G</a:t>
            </a:r>
            <a:r>
              <a:rPr lang="en-IN" sz="2800" baseline="30000" dirty="0">
                <a:sym typeface="Symbol" panose="05050102010706020507" pitchFamily="18" charset="2"/>
              </a:rPr>
              <a:t>o</a:t>
            </a:r>
            <a:r>
              <a:rPr lang="en-IN" sz="2800" dirty="0">
                <a:sym typeface="Symbol" panose="05050102010706020507" pitchFamily="18" charset="2"/>
              </a:rPr>
              <a:t> = -RT ln K</a:t>
            </a:r>
            <a:r>
              <a:rPr lang="en-IN" sz="2800" baseline="-25000" dirty="0">
                <a:sym typeface="Symbol" panose="05050102010706020507" pitchFamily="18" charset="2"/>
              </a:rPr>
              <a:t>c</a:t>
            </a:r>
            <a:r>
              <a:rPr lang="en-IN" sz="2800" dirty="0">
                <a:sym typeface="Symbol" panose="05050102010706020507" pitchFamily="18" charset="2"/>
              </a:rPr>
              <a:t> </a:t>
            </a:r>
          </a:p>
          <a:p>
            <a:r>
              <a:rPr lang="en-IN" sz="2800" dirty="0">
                <a:sym typeface="Symbol" panose="05050102010706020507" pitchFamily="18" charset="2"/>
              </a:rPr>
              <a:t>	  	ln K</a:t>
            </a:r>
            <a:r>
              <a:rPr lang="en-IN" sz="2800" baseline="-25000" dirty="0">
                <a:sym typeface="Symbol" panose="05050102010706020507" pitchFamily="18" charset="2"/>
              </a:rPr>
              <a:t>c</a:t>
            </a:r>
            <a:r>
              <a:rPr lang="en-IN" sz="2800" dirty="0">
                <a:sym typeface="Symbol" panose="05050102010706020507" pitchFamily="18" charset="2"/>
              </a:rPr>
              <a:t> = - G</a:t>
            </a:r>
            <a:r>
              <a:rPr lang="en-IN" sz="2800" baseline="30000" dirty="0">
                <a:sym typeface="Symbol" panose="05050102010706020507" pitchFamily="18" charset="2"/>
              </a:rPr>
              <a:t>o</a:t>
            </a:r>
            <a:r>
              <a:rPr lang="en-IN" sz="2800" dirty="0">
                <a:sym typeface="Symbol" panose="05050102010706020507" pitchFamily="18" charset="2"/>
              </a:rPr>
              <a:t> / RT          K</a:t>
            </a:r>
            <a:r>
              <a:rPr lang="en-IN" sz="2800" baseline="-25000" dirty="0">
                <a:sym typeface="Symbol" panose="05050102010706020507" pitchFamily="18" charset="2"/>
              </a:rPr>
              <a:t>c</a:t>
            </a:r>
            <a:r>
              <a:rPr lang="en-IN" sz="2800" dirty="0">
                <a:sym typeface="Symbol" panose="05050102010706020507" pitchFamily="18" charset="2"/>
              </a:rPr>
              <a:t> = e</a:t>
            </a:r>
            <a:r>
              <a:rPr lang="en-IN" sz="2800" baseline="30000" dirty="0">
                <a:sym typeface="Symbol" panose="05050102010706020507" pitchFamily="18" charset="2"/>
              </a:rPr>
              <a:t>-</a:t>
            </a:r>
            <a:r>
              <a:rPr lang="en-IN" sz="2800" dirty="0">
                <a:sym typeface="Symbol" panose="05050102010706020507" pitchFamily="18" charset="2"/>
              </a:rPr>
              <a:t> </a:t>
            </a:r>
            <a:r>
              <a:rPr lang="en-IN" sz="2800" baseline="30000" dirty="0">
                <a:sym typeface="Symbol" panose="05050102010706020507" pitchFamily="18" charset="2"/>
              </a:rPr>
              <a:t>Go / RT</a:t>
            </a:r>
            <a:endParaRPr lang="en-IN" sz="2800" dirty="0">
              <a:sym typeface="Symbol" panose="05050102010706020507" pitchFamily="18" charset="2"/>
            </a:endParaRPr>
          </a:p>
          <a:p>
            <a:r>
              <a:rPr lang="en-IN" sz="2800" dirty="0">
                <a:sym typeface="Symbol" panose="05050102010706020507" pitchFamily="18" charset="2"/>
              </a:rPr>
              <a:t>If G</a:t>
            </a:r>
            <a:r>
              <a:rPr lang="en-IN" sz="2800" baseline="30000" dirty="0">
                <a:sym typeface="Symbol" panose="05050102010706020507" pitchFamily="18" charset="2"/>
              </a:rPr>
              <a:t>o</a:t>
            </a:r>
            <a:r>
              <a:rPr lang="en-IN" sz="2800" dirty="0">
                <a:sym typeface="Symbol" panose="05050102010706020507" pitchFamily="18" charset="2"/>
              </a:rPr>
              <a:t> &lt; 0  K &gt; 1</a:t>
            </a:r>
          </a:p>
          <a:p>
            <a:r>
              <a:rPr lang="en-IN" sz="2800" dirty="0">
                <a:sym typeface="Symbol" panose="05050102010706020507" pitchFamily="18" charset="2"/>
              </a:rPr>
              <a:t>If G</a:t>
            </a:r>
            <a:r>
              <a:rPr lang="en-IN" sz="2800" baseline="30000" dirty="0">
                <a:sym typeface="Symbol" panose="05050102010706020507" pitchFamily="18" charset="2"/>
              </a:rPr>
              <a:t>o</a:t>
            </a:r>
            <a:r>
              <a:rPr lang="en-IN" sz="2800" dirty="0">
                <a:sym typeface="Symbol" panose="05050102010706020507" pitchFamily="18" charset="2"/>
              </a:rPr>
              <a:t> &gt; 0  K &lt; 1</a:t>
            </a:r>
          </a:p>
          <a:p>
            <a:endParaRPr lang="en-IN" sz="2800" dirty="0">
              <a:sym typeface="Symbol" panose="05050102010706020507" pitchFamily="18" charset="2"/>
            </a:endParaRPr>
          </a:p>
          <a:p>
            <a:r>
              <a:rPr lang="en-IN" sz="2800" dirty="0">
                <a:sym typeface="Symbol" panose="05050102010706020507" pitchFamily="18" charset="2"/>
              </a:rPr>
              <a:t>              &lt;0 (spontaneous)</a:t>
            </a:r>
          </a:p>
          <a:p>
            <a:r>
              <a:rPr lang="en-IN" sz="2800" dirty="0">
                <a:sym typeface="Symbol" panose="05050102010706020507" pitchFamily="18" charset="2"/>
              </a:rPr>
              <a:t>G         &gt;0 (Non spontaneous)</a:t>
            </a:r>
          </a:p>
          <a:p>
            <a:r>
              <a:rPr lang="en-IN" sz="2800" dirty="0">
                <a:sym typeface="Symbol" panose="05050102010706020507" pitchFamily="18" charset="2"/>
              </a:rPr>
              <a:t>              =0 (Equilibrium)</a:t>
            </a:r>
          </a:p>
        </p:txBody>
      </p:sp>
      <p:cxnSp>
        <p:nvCxnSpPr>
          <p:cNvPr id="6" name="Straight Connector 5">
            <a:extLst>
              <a:ext uri="{FF2B5EF4-FFF2-40B4-BE49-F238E27FC236}">
                <a16:creationId xmlns:a16="http://schemas.microsoft.com/office/drawing/2014/main" id="{C82C1C54-929F-CD4C-D170-F903218C6A81}"/>
              </a:ext>
            </a:extLst>
          </p:cNvPr>
          <p:cNvCxnSpPr>
            <a:cxnSpLocks/>
          </p:cNvCxnSpPr>
          <p:nvPr/>
        </p:nvCxnSpPr>
        <p:spPr>
          <a:xfrm flipV="1">
            <a:off x="1162050" y="5162550"/>
            <a:ext cx="593725" cy="425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DA3CB50-FAB2-0490-3379-A71E49986452}"/>
              </a:ext>
            </a:extLst>
          </p:cNvPr>
          <p:cNvCxnSpPr>
            <a:cxnSpLocks/>
          </p:cNvCxnSpPr>
          <p:nvPr/>
        </p:nvCxnSpPr>
        <p:spPr>
          <a:xfrm>
            <a:off x="1162050" y="5588000"/>
            <a:ext cx="6328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711D9CD-CE87-0EEA-BF2A-5922AE1D42A5}"/>
              </a:ext>
            </a:extLst>
          </p:cNvPr>
          <p:cNvCxnSpPr>
            <a:cxnSpLocks/>
          </p:cNvCxnSpPr>
          <p:nvPr/>
        </p:nvCxnSpPr>
        <p:spPr>
          <a:xfrm>
            <a:off x="1162050" y="5588000"/>
            <a:ext cx="593725" cy="425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CCE78B6-6B9A-252A-D0C1-D24574B939FB}"/>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523781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19AA21-DB98-83BB-940D-7E612FF5AC97}"/>
              </a:ext>
            </a:extLst>
          </p:cNvPr>
          <p:cNvSpPr txBox="1"/>
          <p:nvPr/>
        </p:nvSpPr>
        <p:spPr>
          <a:xfrm>
            <a:off x="1151467" y="1377878"/>
            <a:ext cx="10143067" cy="2923877"/>
          </a:xfrm>
          <a:prstGeom prst="rect">
            <a:avLst/>
          </a:prstGeom>
          <a:noFill/>
        </p:spPr>
        <p:txBody>
          <a:bodyPr wrap="square" rtlCol="0">
            <a:spAutoFit/>
          </a:bodyPr>
          <a:lstStyle/>
          <a:p>
            <a:r>
              <a:rPr lang="en-IN" sz="3600" b="1" dirty="0">
                <a:ln w="12700" cmpd="sng">
                  <a:solidFill>
                    <a:srgbClr val="7030A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Factors Affecting equilibrium – Lechleiter's principle</a:t>
            </a:r>
          </a:p>
          <a:p>
            <a:endParaRPr lang="en-IN" sz="2800" dirty="0"/>
          </a:p>
          <a:p>
            <a:r>
              <a:rPr lang="en-IN" sz="2800" dirty="0"/>
              <a:t>	- If a change is applied to the system at equilibrium, then equilibrium shift to that direction in which it can minimise the effect of change and equilibrium is established again under new conditions.</a:t>
            </a:r>
          </a:p>
        </p:txBody>
      </p:sp>
      <p:pic>
        <p:nvPicPr>
          <p:cNvPr id="2" name="Picture 1">
            <a:extLst>
              <a:ext uri="{FF2B5EF4-FFF2-40B4-BE49-F238E27FC236}">
                <a16:creationId xmlns:a16="http://schemas.microsoft.com/office/drawing/2014/main" id="{823A9E69-C189-5595-CBC1-A7DF76F1AAE9}"/>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292315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7E80E0-CD64-6A41-63F7-62E76071283F}"/>
              </a:ext>
            </a:extLst>
          </p:cNvPr>
          <p:cNvSpPr txBox="1"/>
          <p:nvPr/>
        </p:nvSpPr>
        <p:spPr>
          <a:xfrm>
            <a:off x="728133" y="914401"/>
            <a:ext cx="7162800" cy="646331"/>
          </a:xfrm>
          <a:prstGeom prst="rect">
            <a:avLst/>
          </a:prstGeom>
          <a:noFill/>
        </p:spPr>
        <p:txBody>
          <a:bodyPr wrap="square" rtlCol="0">
            <a:spAutoFit/>
          </a:bodyPr>
          <a:lstStyle/>
          <a:p>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Factors affecting equilibrium</a:t>
            </a:r>
          </a:p>
        </p:txBody>
      </p:sp>
      <p:sp>
        <p:nvSpPr>
          <p:cNvPr id="5" name="Rectangle: Rounded Corners 4">
            <a:extLst>
              <a:ext uri="{FF2B5EF4-FFF2-40B4-BE49-F238E27FC236}">
                <a16:creationId xmlns:a16="http://schemas.microsoft.com/office/drawing/2014/main" id="{8C0D4E50-B1C2-006F-76E1-9E3A1B530A3D}"/>
              </a:ext>
            </a:extLst>
          </p:cNvPr>
          <p:cNvSpPr/>
          <p:nvPr/>
        </p:nvSpPr>
        <p:spPr>
          <a:xfrm>
            <a:off x="524933" y="2556934"/>
            <a:ext cx="1794935" cy="69828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Concentration</a:t>
            </a:r>
          </a:p>
        </p:txBody>
      </p:sp>
      <p:sp>
        <p:nvSpPr>
          <p:cNvPr id="6" name="Rectangle: Rounded Corners 5">
            <a:extLst>
              <a:ext uri="{FF2B5EF4-FFF2-40B4-BE49-F238E27FC236}">
                <a16:creationId xmlns:a16="http://schemas.microsoft.com/office/drawing/2014/main" id="{9EEB5BB7-0D63-9F0E-8A48-94B5DF4286AD}"/>
              </a:ext>
            </a:extLst>
          </p:cNvPr>
          <p:cNvSpPr/>
          <p:nvPr/>
        </p:nvSpPr>
        <p:spPr>
          <a:xfrm>
            <a:off x="5892801" y="2556934"/>
            <a:ext cx="1557866" cy="69828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Volume</a:t>
            </a:r>
          </a:p>
        </p:txBody>
      </p:sp>
      <p:sp>
        <p:nvSpPr>
          <p:cNvPr id="7" name="Rectangle: Rounded Corners 6">
            <a:extLst>
              <a:ext uri="{FF2B5EF4-FFF2-40B4-BE49-F238E27FC236}">
                <a16:creationId xmlns:a16="http://schemas.microsoft.com/office/drawing/2014/main" id="{2B4575DA-6D7E-898B-1BAB-5EBD5C6D6005}"/>
              </a:ext>
            </a:extLst>
          </p:cNvPr>
          <p:cNvSpPr/>
          <p:nvPr/>
        </p:nvSpPr>
        <p:spPr>
          <a:xfrm>
            <a:off x="2319868" y="3780585"/>
            <a:ext cx="1930400" cy="6982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Temperature</a:t>
            </a:r>
          </a:p>
        </p:txBody>
      </p:sp>
      <p:sp>
        <p:nvSpPr>
          <p:cNvPr id="8" name="Rectangle: Rounded Corners 7">
            <a:extLst>
              <a:ext uri="{FF2B5EF4-FFF2-40B4-BE49-F238E27FC236}">
                <a16:creationId xmlns:a16="http://schemas.microsoft.com/office/drawing/2014/main" id="{E5A4E763-8410-630C-A8DD-2FAD6B133334}"/>
              </a:ext>
            </a:extLst>
          </p:cNvPr>
          <p:cNvSpPr/>
          <p:nvPr/>
        </p:nvSpPr>
        <p:spPr>
          <a:xfrm>
            <a:off x="7890933" y="2556934"/>
            <a:ext cx="1405468" cy="69828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Catalyst</a:t>
            </a:r>
          </a:p>
        </p:txBody>
      </p:sp>
      <p:sp>
        <p:nvSpPr>
          <p:cNvPr id="9" name="Rectangle: Rounded Corners 8">
            <a:extLst>
              <a:ext uri="{FF2B5EF4-FFF2-40B4-BE49-F238E27FC236}">
                <a16:creationId xmlns:a16="http://schemas.microsoft.com/office/drawing/2014/main" id="{F3467646-2A9C-B4F7-8BE3-53199438817F}"/>
              </a:ext>
            </a:extLst>
          </p:cNvPr>
          <p:cNvSpPr/>
          <p:nvPr/>
        </p:nvSpPr>
        <p:spPr>
          <a:xfrm>
            <a:off x="3860799" y="2556934"/>
            <a:ext cx="1456268" cy="69828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Pressure</a:t>
            </a:r>
          </a:p>
        </p:txBody>
      </p:sp>
      <p:sp>
        <p:nvSpPr>
          <p:cNvPr id="10" name="Rectangle: Rounded Corners 9">
            <a:extLst>
              <a:ext uri="{FF2B5EF4-FFF2-40B4-BE49-F238E27FC236}">
                <a16:creationId xmlns:a16="http://schemas.microsoft.com/office/drawing/2014/main" id="{F806CC0B-BB55-F9FA-6F54-A317A858A8E1}"/>
              </a:ext>
            </a:extLst>
          </p:cNvPr>
          <p:cNvSpPr/>
          <p:nvPr/>
        </p:nvSpPr>
        <p:spPr>
          <a:xfrm>
            <a:off x="9762067" y="2560948"/>
            <a:ext cx="1236133" cy="69426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Inert gas</a:t>
            </a:r>
          </a:p>
        </p:txBody>
      </p:sp>
      <p:pic>
        <p:nvPicPr>
          <p:cNvPr id="2" name="Picture 1">
            <a:extLst>
              <a:ext uri="{FF2B5EF4-FFF2-40B4-BE49-F238E27FC236}">
                <a16:creationId xmlns:a16="http://schemas.microsoft.com/office/drawing/2014/main" id="{411308D5-2E92-262D-004C-CB5CF6E06FAE}"/>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316611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A01E3A-73FB-452F-2E61-19D7A4F840C5}"/>
              </a:ext>
            </a:extLst>
          </p:cNvPr>
          <p:cNvSpPr txBox="1"/>
          <p:nvPr/>
        </p:nvSpPr>
        <p:spPr>
          <a:xfrm>
            <a:off x="660400" y="643467"/>
            <a:ext cx="10752667" cy="4093428"/>
          </a:xfrm>
          <a:prstGeom prst="rect">
            <a:avLst/>
          </a:prstGeom>
          <a:noFill/>
        </p:spPr>
        <p:txBody>
          <a:bodyPr wrap="square" rtlCol="0">
            <a:spAutoFit/>
          </a:bodyPr>
          <a:lstStyle/>
          <a:p>
            <a:r>
              <a:rPr lang="en-IN" sz="3600" b="1" spc="50" dirty="0">
                <a:ln w="9525" cmpd="sng">
                  <a:solidFill>
                    <a:srgbClr val="7030A0"/>
                  </a:solidFill>
                  <a:prstDash val="solid"/>
                </a:ln>
                <a:solidFill>
                  <a:srgbClr val="00B0F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Effect of change in concentration</a:t>
            </a:r>
          </a:p>
          <a:p>
            <a:endParaRPr lang="en-IN" sz="2800" dirty="0"/>
          </a:p>
          <a:p>
            <a:r>
              <a:rPr lang="en-IN" sz="2800" dirty="0"/>
              <a:t>	If concentration of any component is increased reaction shifts in a direction which tends to decrease the concentration</a:t>
            </a:r>
          </a:p>
          <a:p>
            <a:endParaRPr lang="en-IN" sz="2800" dirty="0"/>
          </a:p>
          <a:p>
            <a:r>
              <a:rPr lang="en-IN" sz="2800" dirty="0" err="1"/>
              <a:t>Eg</a:t>
            </a:r>
            <a:r>
              <a:rPr lang="en-IN" sz="2800" dirty="0"/>
              <a:t>: H</a:t>
            </a:r>
            <a:r>
              <a:rPr lang="en-IN" sz="2800" baseline="-25000" dirty="0"/>
              <a:t>2</a:t>
            </a:r>
            <a:r>
              <a:rPr lang="en-IN" sz="2800" dirty="0"/>
              <a:t> + I</a:t>
            </a:r>
            <a:r>
              <a:rPr lang="en-IN" sz="2800" baseline="-25000" dirty="0"/>
              <a:t>2</a:t>
            </a:r>
            <a:r>
              <a:rPr lang="en-IN" sz="2800" dirty="0"/>
              <a:t>                 2 HI</a:t>
            </a:r>
          </a:p>
          <a:p>
            <a:endParaRPr lang="en-IN" sz="2800" dirty="0"/>
          </a:p>
          <a:p>
            <a:r>
              <a:rPr lang="en-IN" sz="2800" dirty="0"/>
              <a:t>	[H</a:t>
            </a:r>
            <a:r>
              <a:rPr lang="en-IN" sz="2800" baseline="-25000" dirty="0"/>
              <a:t>2</a:t>
            </a:r>
            <a:r>
              <a:rPr lang="en-IN" sz="2800" dirty="0"/>
              <a:t>] </a:t>
            </a:r>
            <a:r>
              <a:rPr lang="en-IN" sz="2800" dirty="0">
                <a:sym typeface="Symbol" panose="05050102010706020507" pitchFamily="18" charset="2"/>
              </a:rPr>
              <a:t></a:t>
            </a:r>
            <a:r>
              <a:rPr lang="en-IN" sz="2800" baseline="-25000" dirty="0" err="1">
                <a:sym typeface="Symbol" panose="05050102010706020507" pitchFamily="18" charset="2"/>
              </a:rPr>
              <a:t>sts</a:t>
            </a:r>
            <a:r>
              <a:rPr lang="en-IN" sz="2800" dirty="0">
                <a:sym typeface="Symbol" panose="05050102010706020507" pitchFamily="18" charset="2"/>
              </a:rPr>
              <a:t>  Forward reaction (Q</a:t>
            </a:r>
            <a:r>
              <a:rPr lang="en-IN" sz="2800" baseline="-25000" dirty="0">
                <a:sym typeface="Symbol" panose="05050102010706020507" pitchFamily="18" charset="2"/>
              </a:rPr>
              <a:t>c</a:t>
            </a:r>
            <a:r>
              <a:rPr lang="en-IN" sz="2800" dirty="0">
                <a:sym typeface="Symbol" panose="05050102010706020507" pitchFamily="18" charset="2"/>
              </a:rPr>
              <a:t> &lt; K</a:t>
            </a:r>
            <a:r>
              <a:rPr lang="en-IN" sz="2800" baseline="-25000" dirty="0">
                <a:sym typeface="Symbol" panose="05050102010706020507" pitchFamily="18" charset="2"/>
              </a:rPr>
              <a:t>c</a:t>
            </a:r>
            <a:r>
              <a:rPr lang="en-IN" sz="2800" dirty="0">
                <a:sym typeface="Symbol" panose="05050102010706020507" pitchFamily="18" charset="2"/>
              </a:rPr>
              <a:t>)</a:t>
            </a:r>
          </a:p>
          <a:p>
            <a:r>
              <a:rPr lang="en-IN" sz="2800" dirty="0">
                <a:sym typeface="Symbol" panose="05050102010706020507" pitchFamily="18" charset="2"/>
              </a:rPr>
              <a:t>	[HI] </a:t>
            </a:r>
            <a:r>
              <a:rPr lang="en-IN" sz="2800" baseline="-25000" dirty="0" err="1">
                <a:sym typeface="Symbol" panose="05050102010706020507" pitchFamily="18" charset="2"/>
              </a:rPr>
              <a:t>sts</a:t>
            </a:r>
            <a:r>
              <a:rPr lang="en-IN" sz="2800" dirty="0">
                <a:sym typeface="Symbol" panose="05050102010706020507" pitchFamily="18" charset="2"/>
              </a:rPr>
              <a:t>  Backward reaction (Q</a:t>
            </a:r>
            <a:r>
              <a:rPr lang="en-IN" sz="2800" baseline="-25000" dirty="0">
                <a:sym typeface="Symbol" panose="05050102010706020507" pitchFamily="18" charset="2"/>
              </a:rPr>
              <a:t>c</a:t>
            </a:r>
            <a:r>
              <a:rPr lang="en-IN" sz="2800" dirty="0">
                <a:sym typeface="Symbol" panose="05050102010706020507" pitchFamily="18" charset="2"/>
              </a:rPr>
              <a:t> &gt; K</a:t>
            </a:r>
            <a:r>
              <a:rPr lang="en-IN" sz="2800" baseline="-25000" dirty="0">
                <a:sym typeface="Symbol" panose="05050102010706020507" pitchFamily="18" charset="2"/>
              </a:rPr>
              <a:t>c</a:t>
            </a:r>
            <a:r>
              <a:rPr lang="en-IN" sz="2800" dirty="0">
                <a:sym typeface="Symbol" panose="05050102010706020507" pitchFamily="18" charset="2"/>
              </a:rPr>
              <a:t>)</a:t>
            </a:r>
            <a:endParaRPr lang="en-IN" sz="2800" dirty="0"/>
          </a:p>
        </p:txBody>
      </p:sp>
      <p:pic>
        <p:nvPicPr>
          <p:cNvPr id="2" name="Picture 1">
            <a:extLst>
              <a:ext uri="{FF2B5EF4-FFF2-40B4-BE49-F238E27FC236}">
                <a16:creationId xmlns:a16="http://schemas.microsoft.com/office/drawing/2014/main" id="{5E3ADFF5-461A-5187-1135-8EA6C75DFB83}"/>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CA452EF2-B428-2512-AAD6-80CE55E179C0}"/>
              </a:ext>
            </a:extLst>
          </p:cNvPr>
          <p:cNvGraphicFramePr>
            <a:graphicFrameLocks noChangeAspect="1"/>
          </p:cNvGraphicFramePr>
          <p:nvPr>
            <p:extLst>
              <p:ext uri="{D42A27DB-BD31-4B8C-83A1-F6EECF244321}">
                <p14:modId xmlns:p14="http://schemas.microsoft.com/office/powerpoint/2010/main" val="701090933"/>
              </p:ext>
            </p:extLst>
          </p:nvPr>
        </p:nvGraphicFramePr>
        <p:xfrm>
          <a:off x="2541588" y="2949575"/>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2541588" y="2949575"/>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2348725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E79EA0-A542-FA20-0F47-ED028F09C079}"/>
              </a:ext>
            </a:extLst>
          </p:cNvPr>
          <p:cNvSpPr txBox="1"/>
          <p:nvPr/>
        </p:nvSpPr>
        <p:spPr>
          <a:xfrm>
            <a:off x="457201" y="305068"/>
            <a:ext cx="10871200" cy="6247864"/>
          </a:xfrm>
          <a:prstGeom prst="rect">
            <a:avLst/>
          </a:prstGeom>
          <a:noFill/>
        </p:spPr>
        <p:txBody>
          <a:bodyPr wrap="square" rtlCol="0">
            <a:spAutoFit/>
          </a:bodyPr>
          <a:lstStyle/>
          <a:p>
            <a:r>
              <a:rPr lang="en-IN" sz="3600" b="1" dirty="0">
                <a:ln w="22225">
                  <a:solidFill>
                    <a:srgbClr val="92D050"/>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Effect of temperature</a:t>
            </a:r>
          </a:p>
          <a:p>
            <a:endParaRPr lang="en-IN" sz="2800" dirty="0"/>
          </a:p>
          <a:p>
            <a:r>
              <a:rPr lang="en-IN" sz="2800" dirty="0"/>
              <a:t>For exothermic reaction						For endothermic reaction</a:t>
            </a:r>
          </a:p>
          <a:p>
            <a:r>
              <a:rPr lang="en-IN" sz="2800" dirty="0"/>
              <a:t>As </a:t>
            </a:r>
            <a:r>
              <a:rPr lang="en-IN" sz="2800" dirty="0" err="1"/>
              <a:t>T</a:t>
            </a:r>
            <a:r>
              <a:rPr lang="en-IN" sz="2800" dirty="0" err="1">
                <a:sym typeface="Symbol" panose="05050102010706020507" pitchFamily="18" charset="2"/>
              </a:rPr>
              <a:t></a:t>
            </a:r>
            <a:r>
              <a:rPr lang="en-IN" sz="2800" baseline="-25000" dirty="0" err="1">
                <a:sym typeface="Symbol" panose="05050102010706020507" pitchFamily="18" charset="2"/>
              </a:rPr>
              <a:t>ses</a:t>
            </a:r>
            <a:r>
              <a:rPr lang="en-IN" sz="2800" dirty="0">
                <a:sym typeface="Symbol" panose="05050102010706020507" pitchFamily="18" charset="2"/>
              </a:rPr>
              <a:t> – Backward reaction				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 Forward reaction</a:t>
            </a:r>
          </a:p>
          <a:p>
            <a:r>
              <a:rPr lang="en-IN" sz="2800" dirty="0">
                <a:sym typeface="Symbol" panose="05050102010706020507" pitchFamily="18" charset="2"/>
              </a:rPr>
              <a:t>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 Forward reaction					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 Backward reaction</a:t>
            </a:r>
          </a:p>
          <a:p>
            <a:endParaRPr lang="en-IN" sz="2800" dirty="0">
              <a:sym typeface="Symbol" panose="05050102010706020507" pitchFamily="18" charset="2"/>
            </a:endParaRPr>
          </a:p>
          <a:p>
            <a:r>
              <a:rPr lang="en-IN" sz="2800" dirty="0">
                <a:sym typeface="Symbol" panose="05050102010706020507" pitchFamily="18" charset="2"/>
              </a:rPr>
              <a:t>K</a:t>
            </a:r>
            <a:r>
              <a:rPr lang="en-IN" sz="2800" baseline="-25000" dirty="0">
                <a:sym typeface="Symbol" panose="05050102010706020507" pitchFamily="18" charset="2"/>
              </a:rPr>
              <a:t>c</a:t>
            </a:r>
            <a:r>
              <a:rPr lang="en-IN" sz="2800" dirty="0">
                <a:sym typeface="Symbol" panose="05050102010706020507" pitchFamily="18" charset="2"/>
              </a:rPr>
              <a:t> values are altered by the change in temperature</a:t>
            </a:r>
          </a:p>
          <a:p>
            <a:endParaRPr lang="en-IN" sz="2800" dirty="0">
              <a:sym typeface="Symbol" panose="05050102010706020507" pitchFamily="18" charset="2"/>
            </a:endParaRPr>
          </a:p>
          <a:p>
            <a:r>
              <a:rPr lang="en-IN" sz="2800" dirty="0">
                <a:sym typeface="Symbol" panose="05050102010706020507" pitchFamily="18" charset="2"/>
              </a:rPr>
              <a:t>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a:t>
            </a:r>
            <a:r>
              <a:rPr lang="en-IN" sz="2800" baseline="-25000" dirty="0" err="1">
                <a:sym typeface="Symbol" panose="05050102010706020507" pitchFamily="18" charset="2"/>
              </a:rPr>
              <a:t>ses</a:t>
            </a:r>
            <a:r>
              <a:rPr lang="en-IN" sz="2800" dirty="0">
                <a:sym typeface="Symbol" panose="05050102010706020507" pitchFamily="18" charset="2"/>
              </a:rPr>
              <a:t> – for exothermic reaction</a:t>
            </a:r>
          </a:p>
          <a:p>
            <a:r>
              <a:rPr lang="en-IN" sz="2800" dirty="0">
                <a:sym typeface="Symbol" panose="05050102010706020507" pitchFamily="18" charset="2"/>
              </a:rPr>
              <a:t>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K</a:t>
            </a:r>
            <a:r>
              <a:rPr lang="en-IN" sz="2800" baseline="-25000" dirty="0">
                <a:sym typeface="Symbol" panose="05050102010706020507" pitchFamily="18" charset="2"/>
              </a:rPr>
              <a:t>c</a:t>
            </a:r>
            <a:r>
              <a:rPr lang="en-IN" sz="2800" dirty="0">
                <a:sym typeface="Symbol" panose="05050102010706020507" pitchFamily="18" charset="2"/>
              </a:rPr>
              <a:t> </a:t>
            </a:r>
            <a:r>
              <a:rPr lang="en-IN" sz="2800" baseline="-25000" dirty="0" err="1">
                <a:sym typeface="Symbol" panose="05050102010706020507" pitchFamily="18" charset="2"/>
              </a:rPr>
              <a:t>ses</a:t>
            </a:r>
            <a:r>
              <a:rPr lang="en-IN" sz="2800" dirty="0">
                <a:sym typeface="Symbol" panose="05050102010706020507" pitchFamily="18" charset="2"/>
              </a:rPr>
              <a:t> – For endothermic reaction</a:t>
            </a:r>
          </a:p>
          <a:p>
            <a:endParaRPr lang="en-IN" sz="2800" dirty="0">
              <a:sym typeface="Symbol" panose="05050102010706020507" pitchFamily="18" charset="2"/>
            </a:endParaRPr>
          </a:p>
          <a:p>
            <a:r>
              <a:rPr lang="en-IN" sz="2800" dirty="0" err="1">
                <a:sym typeface="Symbol" panose="05050102010706020507" pitchFamily="18" charset="2"/>
              </a:rPr>
              <a:t>Eg</a:t>
            </a:r>
            <a:r>
              <a:rPr lang="en-IN" sz="2800" dirty="0">
                <a:sym typeface="Symbol" panose="05050102010706020507" pitchFamily="18" charset="2"/>
              </a:rPr>
              <a:t>: N</a:t>
            </a:r>
            <a:r>
              <a:rPr lang="en-IN" sz="2800" baseline="-25000" dirty="0">
                <a:sym typeface="Symbol" panose="05050102010706020507" pitchFamily="18" charset="2"/>
              </a:rPr>
              <a:t>2</a:t>
            </a:r>
            <a:r>
              <a:rPr lang="en-IN" sz="2800" dirty="0">
                <a:sym typeface="Symbol" panose="05050102010706020507" pitchFamily="18" charset="2"/>
              </a:rPr>
              <a:t> + 3H</a:t>
            </a:r>
            <a:r>
              <a:rPr lang="en-IN" sz="2800" baseline="-25000" dirty="0">
                <a:sym typeface="Symbol" panose="05050102010706020507" pitchFamily="18" charset="2"/>
              </a:rPr>
              <a:t>2</a:t>
            </a:r>
            <a:r>
              <a:rPr lang="en-IN" sz="2800" dirty="0">
                <a:sym typeface="Symbol" panose="05050102010706020507" pitchFamily="18" charset="2"/>
              </a:rPr>
              <a:t>             2NH</a:t>
            </a:r>
            <a:r>
              <a:rPr lang="en-IN" sz="2800" baseline="-25000" dirty="0">
                <a:sym typeface="Symbol" panose="05050102010706020507" pitchFamily="18" charset="2"/>
              </a:rPr>
              <a:t>3</a:t>
            </a:r>
            <a:r>
              <a:rPr lang="en-IN" sz="2800" dirty="0">
                <a:sym typeface="Symbol" panose="05050102010706020507" pitchFamily="18" charset="2"/>
              </a:rPr>
              <a:t>         	H = -</a:t>
            </a:r>
            <a:r>
              <a:rPr lang="en-IN" sz="2800" dirty="0" err="1">
                <a:sym typeface="Symbol" panose="05050102010706020507" pitchFamily="18" charset="2"/>
              </a:rPr>
              <a:t>ve</a:t>
            </a:r>
            <a:endParaRPr lang="en-IN" sz="2800" dirty="0">
              <a:sym typeface="Symbol" panose="05050102010706020507" pitchFamily="18" charset="2"/>
            </a:endParaRPr>
          </a:p>
          <a:p>
            <a:r>
              <a:rPr lang="en-IN" sz="2800" dirty="0">
                <a:sym typeface="Symbol" panose="05050102010706020507" pitchFamily="18" charset="2"/>
              </a:rPr>
              <a:t>	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 Backward reaction</a:t>
            </a:r>
          </a:p>
          <a:p>
            <a:r>
              <a:rPr lang="en-IN" sz="2800" dirty="0">
                <a:sym typeface="Symbol" panose="05050102010706020507" pitchFamily="18" charset="2"/>
              </a:rPr>
              <a:t>	As </a:t>
            </a:r>
            <a:r>
              <a:rPr lang="en-IN" sz="2800" dirty="0" err="1">
                <a:sym typeface="Symbol" panose="05050102010706020507" pitchFamily="18" charset="2"/>
              </a:rPr>
              <a:t>T</a:t>
            </a:r>
            <a:r>
              <a:rPr lang="en-IN" sz="2800" baseline="-25000" dirty="0" err="1">
                <a:sym typeface="Symbol" panose="05050102010706020507" pitchFamily="18" charset="2"/>
              </a:rPr>
              <a:t>ses</a:t>
            </a:r>
            <a:r>
              <a:rPr lang="en-IN" sz="2800" dirty="0">
                <a:sym typeface="Symbol" panose="05050102010706020507" pitchFamily="18" charset="2"/>
              </a:rPr>
              <a:t> – Forward reaction</a:t>
            </a:r>
            <a:endParaRPr lang="en-IN" sz="2800" dirty="0"/>
          </a:p>
        </p:txBody>
      </p:sp>
      <p:pic>
        <p:nvPicPr>
          <p:cNvPr id="2" name="Picture 1">
            <a:extLst>
              <a:ext uri="{FF2B5EF4-FFF2-40B4-BE49-F238E27FC236}">
                <a16:creationId xmlns:a16="http://schemas.microsoft.com/office/drawing/2014/main" id="{AB213036-FF04-F8C1-F1FC-C207E78ACF04}"/>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907911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BA1E81-7898-97BD-F578-17DA7066C2C2}"/>
              </a:ext>
            </a:extLst>
          </p:cNvPr>
          <p:cNvSpPr txBox="1"/>
          <p:nvPr/>
        </p:nvSpPr>
        <p:spPr>
          <a:xfrm>
            <a:off x="491067" y="491067"/>
            <a:ext cx="11159066" cy="5816977"/>
          </a:xfrm>
          <a:prstGeom prst="rect">
            <a:avLst/>
          </a:prstGeom>
          <a:noFill/>
        </p:spPr>
        <p:txBody>
          <a:bodyPr wrap="square" rtlCol="0">
            <a:spAutoFit/>
          </a:bodyPr>
          <a:lstStyle/>
          <a:p>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Effect of pressure</a:t>
            </a:r>
          </a:p>
          <a:p>
            <a:endParaRPr lang="en-IN" sz="2800" dirty="0"/>
          </a:p>
          <a:p>
            <a:r>
              <a:rPr lang="en-IN" sz="2800" dirty="0"/>
              <a:t>Change in pressure affect only gaseous reactions</a:t>
            </a:r>
          </a:p>
          <a:p>
            <a:r>
              <a:rPr lang="en-IN" sz="2800" dirty="0"/>
              <a:t>If </a:t>
            </a:r>
            <a:r>
              <a:rPr lang="en-IN" sz="2800" dirty="0">
                <a:sym typeface="Symbol" panose="05050102010706020507" pitchFamily="18" charset="2"/>
              </a:rPr>
              <a:t></a:t>
            </a:r>
            <a:r>
              <a:rPr lang="en-IN" sz="2800" baseline="-25000" dirty="0">
                <a:sym typeface="Symbol" panose="05050102010706020507" pitchFamily="18" charset="2"/>
              </a:rPr>
              <a:t>ng</a:t>
            </a:r>
            <a:r>
              <a:rPr lang="en-IN" sz="2800" dirty="0">
                <a:sym typeface="Symbol" panose="05050102010706020507" pitchFamily="18" charset="2"/>
              </a:rPr>
              <a:t> = 0  No change in equilibrium</a:t>
            </a:r>
          </a:p>
          <a:p>
            <a:r>
              <a:rPr lang="en-IN" sz="2800" dirty="0">
                <a:sym typeface="Symbol" panose="05050102010706020507" pitchFamily="18" charset="2"/>
              </a:rPr>
              <a:t>As pressure </a:t>
            </a:r>
            <a:r>
              <a:rPr lang="en-IN" sz="2800" baseline="-25000" dirty="0" err="1">
                <a:sym typeface="Symbol" panose="05050102010706020507" pitchFamily="18" charset="2"/>
              </a:rPr>
              <a:t>ses</a:t>
            </a:r>
            <a:r>
              <a:rPr lang="en-IN" sz="2800" dirty="0">
                <a:sym typeface="Symbol" panose="05050102010706020507" pitchFamily="18" charset="2"/>
              </a:rPr>
              <a:t> the system will try to reduce pressure and equilibrium shift where there is less no. of moles</a:t>
            </a:r>
          </a:p>
          <a:p>
            <a:endParaRPr lang="en-IN" sz="2800" dirty="0">
              <a:sym typeface="Symbol" panose="05050102010706020507" pitchFamily="18" charset="2"/>
            </a:endParaRPr>
          </a:p>
          <a:p>
            <a:r>
              <a:rPr lang="en-IN" sz="2800" dirty="0" err="1">
                <a:sym typeface="Symbol" panose="05050102010706020507" pitchFamily="18" charset="2"/>
              </a:rPr>
              <a:t>Eg</a:t>
            </a:r>
            <a:r>
              <a:rPr lang="en-IN" sz="2800" dirty="0">
                <a:sym typeface="Symbol" panose="05050102010706020507" pitchFamily="18" charset="2"/>
              </a:rPr>
              <a:t>: CO + 3H</a:t>
            </a:r>
            <a:r>
              <a:rPr lang="en-IN" sz="2800" baseline="-25000" dirty="0">
                <a:sym typeface="Symbol" panose="05050102010706020507" pitchFamily="18" charset="2"/>
              </a:rPr>
              <a:t>2</a:t>
            </a:r>
            <a:r>
              <a:rPr lang="en-IN" sz="2800" dirty="0">
                <a:sym typeface="Symbol" panose="05050102010706020507" pitchFamily="18" charset="2"/>
              </a:rPr>
              <a:t>                CH</a:t>
            </a:r>
            <a:r>
              <a:rPr lang="en-IN" sz="2800" baseline="-25000" dirty="0">
                <a:sym typeface="Symbol" panose="05050102010706020507" pitchFamily="18" charset="2"/>
              </a:rPr>
              <a:t>4</a:t>
            </a:r>
            <a:r>
              <a:rPr lang="en-IN" sz="2800" dirty="0">
                <a:sym typeface="Symbol" panose="05050102010706020507" pitchFamily="18" charset="2"/>
              </a:rPr>
              <a:t> + H</a:t>
            </a:r>
            <a:r>
              <a:rPr lang="en-IN" sz="2800" baseline="-25000" dirty="0">
                <a:sym typeface="Symbol" panose="05050102010706020507" pitchFamily="18" charset="2"/>
              </a:rPr>
              <a:t>2</a:t>
            </a:r>
            <a:r>
              <a:rPr lang="en-IN" sz="2800" dirty="0">
                <a:sym typeface="Symbol" panose="05050102010706020507" pitchFamily="18" charset="2"/>
              </a:rPr>
              <a:t>O</a:t>
            </a:r>
          </a:p>
          <a:p>
            <a:r>
              <a:rPr lang="en-IN" sz="2800" dirty="0">
                <a:sym typeface="Symbol" panose="05050102010706020507" pitchFamily="18" charset="2"/>
              </a:rPr>
              <a:t>       (g)     (g)                  (g)      (g)</a:t>
            </a:r>
          </a:p>
          <a:p>
            <a:r>
              <a:rPr lang="en-IN" sz="2800" dirty="0">
                <a:sym typeface="Symbol" panose="05050102010706020507" pitchFamily="18" charset="2"/>
              </a:rPr>
              <a:t>       4 moles                  2 moles</a:t>
            </a:r>
          </a:p>
          <a:p>
            <a:endParaRPr lang="en-IN" sz="2800" dirty="0">
              <a:sym typeface="Symbol" panose="05050102010706020507" pitchFamily="18" charset="2"/>
            </a:endParaRPr>
          </a:p>
          <a:p>
            <a:r>
              <a:rPr lang="en-IN" sz="2800" dirty="0">
                <a:sym typeface="Symbol" panose="05050102010706020507" pitchFamily="18" charset="2"/>
              </a:rPr>
              <a:t>As </a:t>
            </a:r>
            <a:r>
              <a:rPr lang="en-IN" sz="2800" dirty="0" err="1">
                <a:sym typeface="Symbol" panose="05050102010706020507" pitchFamily="18" charset="2"/>
              </a:rPr>
              <a:t>P</a:t>
            </a:r>
            <a:r>
              <a:rPr lang="en-IN" sz="2800" baseline="-25000" dirty="0" err="1">
                <a:sym typeface="Symbol" panose="05050102010706020507" pitchFamily="18" charset="2"/>
              </a:rPr>
              <a:t>ses</a:t>
            </a:r>
            <a:r>
              <a:rPr lang="en-IN" sz="2800" dirty="0">
                <a:sym typeface="Symbol" panose="05050102010706020507" pitchFamily="18" charset="2"/>
              </a:rPr>
              <a:t>  Forward reaction</a:t>
            </a:r>
          </a:p>
          <a:p>
            <a:r>
              <a:rPr lang="en-IN" sz="2800" dirty="0">
                <a:sym typeface="Symbol" panose="05050102010706020507" pitchFamily="18" charset="2"/>
              </a:rPr>
              <a:t>As </a:t>
            </a:r>
            <a:r>
              <a:rPr lang="en-IN" sz="2800" dirty="0" err="1">
                <a:sym typeface="Symbol" panose="05050102010706020507" pitchFamily="18" charset="2"/>
              </a:rPr>
              <a:t>P</a:t>
            </a:r>
            <a:r>
              <a:rPr lang="en-IN" sz="2800" baseline="-25000" dirty="0" err="1">
                <a:sym typeface="Symbol" panose="05050102010706020507" pitchFamily="18" charset="2"/>
              </a:rPr>
              <a:t>ses</a:t>
            </a:r>
            <a:r>
              <a:rPr lang="en-IN" sz="2800" baseline="-25000" dirty="0">
                <a:sym typeface="Symbol" panose="05050102010706020507" pitchFamily="18" charset="2"/>
              </a:rPr>
              <a:t> </a:t>
            </a:r>
            <a:r>
              <a:rPr lang="en-IN" sz="2800" dirty="0">
                <a:sym typeface="Symbol" panose="05050102010706020507" pitchFamily="18" charset="2"/>
              </a:rPr>
              <a:t>  Backward reaction</a:t>
            </a:r>
            <a:endParaRPr lang="en-IN" sz="2800" dirty="0"/>
          </a:p>
        </p:txBody>
      </p:sp>
      <p:pic>
        <p:nvPicPr>
          <p:cNvPr id="2" name="Picture 1">
            <a:extLst>
              <a:ext uri="{FF2B5EF4-FFF2-40B4-BE49-F238E27FC236}">
                <a16:creationId xmlns:a16="http://schemas.microsoft.com/office/drawing/2014/main" id="{8376EAD0-F0D9-D576-57B7-5200B265C68E}"/>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357777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EF8FEC-E12D-99B8-91E9-798E1F347E4D}"/>
              </a:ext>
            </a:extLst>
          </p:cNvPr>
          <p:cNvSpPr txBox="1"/>
          <p:nvPr/>
        </p:nvSpPr>
        <p:spPr>
          <a:xfrm>
            <a:off x="508000" y="558800"/>
            <a:ext cx="10972800" cy="5509200"/>
          </a:xfrm>
          <a:prstGeom prst="rect">
            <a:avLst/>
          </a:prstGeom>
          <a:noFill/>
        </p:spPr>
        <p:txBody>
          <a:bodyPr wrap="square" rtlCol="0">
            <a:spAutoFit/>
          </a:bodyPr>
          <a:lstStyle/>
          <a:p>
            <a:r>
              <a:rPr lang="en-IN" sz="3600" b="1"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Effect of Volume:</a:t>
            </a:r>
          </a:p>
          <a:p>
            <a:endParaRPr lang="en-IN" sz="2800" dirty="0"/>
          </a:p>
          <a:p>
            <a:r>
              <a:rPr lang="en-IN" sz="2800" dirty="0"/>
              <a:t>P </a:t>
            </a:r>
            <a:r>
              <a:rPr lang="en-IN" sz="2800" dirty="0">
                <a:sym typeface="Symbol" panose="05050102010706020507" pitchFamily="18" charset="2"/>
              </a:rPr>
              <a:t> 1/V</a:t>
            </a:r>
          </a:p>
          <a:p>
            <a:endParaRPr lang="en-IN" sz="2800" dirty="0">
              <a:sym typeface="Symbol" panose="05050102010706020507" pitchFamily="18" charset="2"/>
            </a:endParaRPr>
          </a:p>
          <a:p>
            <a:r>
              <a:rPr lang="en-IN" sz="2800" dirty="0">
                <a:sym typeface="Symbol" panose="05050102010706020507" pitchFamily="18" charset="2"/>
              </a:rPr>
              <a:t>Effect of volume is also applicable for gaseous reaction</a:t>
            </a:r>
          </a:p>
          <a:p>
            <a:endParaRPr lang="en-IN" sz="2800" dirty="0">
              <a:sym typeface="Symbol" panose="05050102010706020507" pitchFamily="18" charset="2"/>
            </a:endParaRPr>
          </a:p>
          <a:p>
            <a:r>
              <a:rPr lang="en-IN" sz="2800" dirty="0">
                <a:sym typeface="Symbol" panose="05050102010706020507" pitchFamily="18" charset="2"/>
              </a:rPr>
              <a:t>As </a:t>
            </a:r>
            <a:r>
              <a:rPr lang="en-IN" sz="2800" dirty="0" err="1">
                <a:sym typeface="Symbol" panose="05050102010706020507" pitchFamily="18" charset="2"/>
              </a:rPr>
              <a:t>V</a:t>
            </a:r>
            <a:r>
              <a:rPr lang="en-IN" sz="2800" baseline="-25000" dirty="0" err="1">
                <a:sym typeface="Symbol" panose="05050102010706020507" pitchFamily="18" charset="2"/>
              </a:rPr>
              <a:t>ses</a:t>
            </a:r>
            <a:r>
              <a:rPr lang="en-IN" sz="2800" dirty="0">
                <a:sym typeface="Symbol" panose="05050102010706020507" pitchFamily="18" charset="2"/>
              </a:rPr>
              <a:t>   	</a:t>
            </a:r>
            <a:r>
              <a:rPr lang="en-IN" sz="2800" dirty="0" err="1">
                <a:sym typeface="Symbol" panose="05050102010706020507" pitchFamily="18" charset="2"/>
              </a:rPr>
              <a:t>P</a:t>
            </a:r>
            <a:r>
              <a:rPr lang="en-IN" sz="2800" baseline="-25000" dirty="0" err="1">
                <a:sym typeface="Symbol" panose="05050102010706020507" pitchFamily="18" charset="2"/>
              </a:rPr>
              <a:t>ses</a:t>
            </a:r>
            <a:r>
              <a:rPr lang="en-IN" sz="2800" dirty="0">
                <a:sym typeface="Symbol" panose="05050102010706020507" pitchFamily="18" charset="2"/>
              </a:rPr>
              <a:t> – equilibrium shift where there is more no. of moles</a:t>
            </a:r>
          </a:p>
          <a:p>
            <a:endParaRPr lang="en-IN" sz="2800" dirty="0">
              <a:sym typeface="Symbol" panose="05050102010706020507" pitchFamily="18" charset="2"/>
            </a:endParaRPr>
          </a:p>
          <a:p>
            <a:r>
              <a:rPr lang="en-IN" sz="3600" b="1"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Effect of catalyst:</a:t>
            </a:r>
          </a:p>
          <a:p>
            <a:endParaRPr lang="en-IN" sz="2800" dirty="0">
              <a:sym typeface="Symbol" panose="05050102010706020507" pitchFamily="18" charset="2"/>
            </a:endParaRPr>
          </a:p>
          <a:p>
            <a:r>
              <a:rPr lang="en-IN" sz="2800" dirty="0">
                <a:sym typeface="Symbol" panose="05050102010706020507" pitchFamily="18" charset="2"/>
              </a:rPr>
              <a:t> No. change in state of equilibrium</a:t>
            </a:r>
          </a:p>
          <a:p>
            <a:r>
              <a:rPr lang="en-IN" sz="2800" dirty="0">
                <a:sym typeface="Symbol" panose="05050102010706020507" pitchFamily="18" charset="2"/>
              </a:rPr>
              <a:t> Catalyst lowers the activation energy</a:t>
            </a:r>
            <a:endParaRPr lang="en-IN" sz="2800" dirty="0"/>
          </a:p>
        </p:txBody>
      </p:sp>
      <p:pic>
        <p:nvPicPr>
          <p:cNvPr id="2" name="Picture 1">
            <a:extLst>
              <a:ext uri="{FF2B5EF4-FFF2-40B4-BE49-F238E27FC236}">
                <a16:creationId xmlns:a16="http://schemas.microsoft.com/office/drawing/2014/main" id="{7DE2BFC8-46A0-E103-F393-1E35EEE3EFE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708257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5444D3-11FD-5239-3E3C-1737290D1663}"/>
              </a:ext>
            </a:extLst>
          </p:cNvPr>
          <p:cNvSpPr txBox="1"/>
          <p:nvPr/>
        </p:nvSpPr>
        <p:spPr>
          <a:xfrm>
            <a:off x="575733" y="575733"/>
            <a:ext cx="11091333" cy="3662541"/>
          </a:xfrm>
          <a:prstGeom prst="rect">
            <a:avLst/>
          </a:prstGeom>
          <a:noFill/>
        </p:spPr>
        <p:txBody>
          <a:bodyPr wrap="square" rtlCol="0">
            <a:spAutoFit/>
          </a:bodyPr>
          <a:lstStyle/>
          <a:p>
            <a:r>
              <a:rPr lang="en-IN" sz="3600" b="1" spc="50" dirty="0">
                <a:ln w="0">
                  <a:solidFill>
                    <a:srgbClr val="92D050"/>
                  </a:solidFill>
                </a:ln>
                <a:solidFill>
                  <a:srgbClr val="92D05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Effect of inert gas</a:t>
            </a:r>
          </a:p>
          <a:p>
            <a:endParaRPr lang="en-IN" sz="2800" dirty="0"/>
          </a:p>
          <a:p>
            <a:r>
              <a:rPr lang="en-IN" sz="2800" dirty="0"/>
              <a:t>At </a:t>
            </a:r>
            <a:r>
              <a:rPr lang="en-IN" sz="2800" dirty="0" err="1"/>
              <a:t>const</a:t>
            </a:r>
            <a:r>
              <a:rPr lang="en-IN" sz="2800" dirty="0"/>
              <a:t> V 	At </a:t>
            </a:r>
            <a:r>
              <a:rPr lang="en-IN" sz="2800" dirty="0">
                <a:sym typeface="Symbol" panose="05050102010706020507" pitchFamily="18" charset="2"/>
              </a:rPr>
              <a:t>V = 0, No change in pressure</a:t>
            </a:r>
          </a:p>
          <a:p>
            <a:r>
              <a:rPr lang="en-IN" sz="2800" dirty="0">
                <a:sym typeface="Symbol" panose="05050102010706020507" pitchFamily="18" charset="2"/>
              </a:rPr>
              <a:t>			- No disturbance in equilibrium</a:t>
            </a:r>
          </a:p>
          <a:p>
            <a:endParaRPr lang="en-IN" sz="2800" dirty="0">
              <a:sym typeface="Symbol" panose="05050102010706020507" pitchFamily="18" charset="2"/>
            </a:endParaRPr>
          </a:p>
          <a:p>
            <a:r>
              <a:rPr lang="en-IN" sz="2800" dirty="0">
                <a:sym typeface="Symbol" panose="05050102010706020507" pitchFamily="18" charset="2"/>
              </a:rPr>
              <a:t>At </a:t>
            </a:r>
            <a:r>
              <a:rPr lang="en-IN" sz="2800" dirty="0" err="1">
                <a:sym typeface="Symbol" panose="05050102010706020507" pitchFamily="18" charset="2"/>
              </a:rPr>
              <a:t>const</a:t>
            </a:r>
            <a:r>
              <a:rPr lang="en-IN" sz="2800" dirty="0">
                <a:sym typeface="Symbol" panose="05050102010706020507" pitchFamily="18" charset="2"/>
              </a:rPr>
              <a:t> P	</a:t>
            </a:r>
            <a:r>
              <a:rPr lang="en-IN" sz="2800" dirty="0" err="1">
                <a:sym typeface="Symbol" panose="05050102010706020507" pitchFamily="18" charset="2"/>
              </a:rPr>
              <a:t>P</a:t>
            </a:r>
            <a:r>
              <a:rPr lang="en-IN" sz="2800" baseline="-25000" dirty="0" err="1">
                <a:sym typeface="Symbol" panose="05050102010706020507" pitchFamily="18" charset="2"/>
              </a:rPr>
              <a:t>total</a:t>
            </a:r>
            <a:r>
              <a:rPr lang="en-IN" sz="2800" dirty="0">
                <a:sym typeface="Symbol" panose="05050102010706020507" pitchFamily="18" charset="2"/>
              </a:rPr>
              <a:t> = </a:t>
            </a:r>
            <a:r>
              <a:rPr lang="en-IN" sz="2800" dirty="0" err="1">
                <a:sym typeface="Symbol" panose="05050102010706020507" pitchFamily="18" charset="2"/>
              </a:rPr>
              <a:t>const</a:t>
            </a:r>
            <a:endParaRPr lang="en-IN" sz="2800" dirty="0">
              <a:sym typeface="Symbol" panose="05050102010706020507" pitchFamily="18" charset="2"/>
            </a:endParaRPr>
          </a:p>
          <a:p>
            <a:r>
              <a:rPr lang="en-IN" sz="2800" dirty="0">
                <a:sym typeface="Symbol" panose="05050102010706020507" pitchFamily="18" charset="2"/>
              </a:rPr>
              <a:t>			Upon inert gas addition </a:t>
            </a:r>
            <a:r>
              <a:rPr lang="en-IN" sz="2800" dirty="0" err="1">
                <a:sym typeface="Symbol" panose="05050102010706020507" pitchFamily="18" charset="2"/>
              </a:rPr>
              <a:t>h</a:t>
            </a:r>
            <a:r>
              <a:rPr lang="en-IN" sz="2800" baseline="-25000" dirty="0" err="1">
                <a:sym typeface="Symbol" panose="05050102010706020507" pitchFamily="18" charset="2"/>
              </a:rPr>
              <a:t>total</a:t>
            </a:r>
            <a:r>
              <a:rPr lang="en-IN" sz="2800" dirty="0">
                <a:sym typeface="Symbol" panose="05050102010706020507" pitchFamily="18" charset="2"/>
              </a:rPr>
              <a:t> </a:t>
            </a:r>
            <a:r>
              <a:rPr lang="en-IN" sz="2800" baseline="-25000" dirty="0" err="1">
                <a:sym typeface="Symbol" panose="05050102010706020507" pitchFamily="18" charset="2"/>
              </a:rPr>
              <a:t>ses</a:t>
            </a:r>
            <a:r>
              <a:rPr lang="en-IN" sz="2800" dirty="0">
                <a:sym typeface="Symbol" panose="05050102010706020507" pitchFamily="18" charset="2"/>
              </a:rPr>
              <a:t> 	</a:t>
            </a:r>
            <a:r>
              <a:rPr lang="en-IN" sz="2800" dirty="0" err="1">
                <a:sym typeface="Symbol" panose="05050102010706020507" pitchFamily="18" charset="2"/>
              </a:rPr>
              <a:t>V</a:t>
            </a:r>
            <a:r>
              <a:rPr lang="en-IN" sz="2800" baseline="-25000" dirty="0" err="1">
                <a:sym typeface="Symbol" panose="05050102010706020507" pitchFamily="18" charset="2"/>
              </a:rPr>
              <a:t>ses</a:t>
            </a:r>
            <a:endParaRPr lang="en-IN" sz="2800" dirty="0">
              <a:sym typeface="Symbol" panose="05050102010706020507" pitchFamily="18" charset="2"/>
            </a:endParaRPr>
          </a:p>
          <a:p>
            <a:r>
              <a:rPr lang="en-IN" sz="2800" dirty="0">
                <a:sym typeface="Symbol" panose="05050102010706020507" pitchFamily="18" charset="2"/>
              </a:rPr>
              <a:t>			- Equilibrium shift in a direction where </a:t>
            </a:r>
            <a:r>
              <a:rPr lang="en-IN" sz="2800" dirty="0" err="1">
                <a:sym typeface="Symbol" panose="05050102010706020507" pitchFamily="18" charset="2"/>
              </a:rPr>
              <a:t>ther</a:t>
            </a:r>
            <a:r>
              <a:rPr lang="en-IN" sz="2800" dirty="0">
                <a:sym typeface="Symbol" panose="05050102010706020507" pitchFamily="18" charset="2"/>
              </a:rPr>
              <a:t> is more no. of moles</a:t>
            </a:r>
          </a:p>
        </p:txBody>
      </p:sp>
      <p:pic>
        <p:nvPicPr>
          <p:cNvPr id="2" name="Picture 1">
            <a:extLst>
              <a:ext uri="{FF2B5EF4-FFF2-40B4-BE49-F238E27FC236}">
                <a16:creationId xmlns:a16="http://schemas.microsoft.com/office/drawing/2014/main" id="{90546C09-1406-D5DF-F966-537132B0DA58}"/>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0477300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C7E05AB1-891B-11EA-76C1-B7373327B2ED}"/>
              </a:ext>
            </a:extLst>
          </p:cNvPr>
          <p:cNvSpPr txBox="1"/>
          <p:nvPr/>
        </p:nvSpPr>
        <p:spPr>
          <a:xfrm>
            <a:off x="495300" y="709441"/>
            <a:ext cx="10210800" cy="5439118"/>
          </a:xfrm>
          <a:prstGeom prst="rect">
            <a:avLst/>
          </a:prstGeom>
          <a:noFill/>
        </p:spPr>
        <p:txBody>
          <a:bodyPr wrap="square">
            <a:spAutoFit/>
          </a:bodyPr>
          <a:lstStyle/>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22. </a:t>
            </a:r>
            <a:r>
              <a:rPr lang="en-IN" sz="2400" dirty="0">
                <a:effectLst/>
                <a:latin typeface="Tahoma" panose="020B0604030504040204" pitchFamily="34" charset="0"/>
                <a:ea typeface="Calibri" panose="020F0502020204030204" pitchFamily="34" charset="0"/>
              </a:rPr>
              <a:t>Cis -2 pentene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Trans -2- pentene for the above equilibrium 	the value of standard 	free energy change at 400 K is -	3.67kj/mol. 	If excess of trans -2- pentene is added to the system then.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Additional trans -2- pentene will form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Excess of cis -2- pentene will form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Equilibrium will proceed in the forward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Equilibrium will remain unaffected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23. </a:t>
            </a:r>
            <a:r>
              <a:rPr lang="en-IN" sz="2400" dirty="0">
                <a:effectLst/>
                <a:latin typeface="Tahoma" panose="020B0604030504040204" pitchFamily="34" charset="0"/>
                <a:ea typeface="Calibri" panose="020F0502020204030204" pitchFamily="34" charset="0"/>
              </a:rPr>
              <a:t>For the reaction PCl</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(g)+Cl</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a:t>
            </a:r>
            <a:r>
              <a:rPr lang="en-IN" sz="2400" dirty="0">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 the position of 	equilibrium can be shifted to the right by</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Increasing the temperature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Doubling the volume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Addition of 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constant volume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Addition of equimolar quantities of 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and PCl</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5</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Object 7">
            <a:extLst>
              <a:ext uri="{FF2B5EF4-FFF2-40B4-BE49-F238E27FC236}">
                <a16:creationId xmlns:a16="http://schemas.microsoft.com/office/drawing/2014/main" id="{19300FF8-1A37-E4B4-E79E-F66EAF8D9658}"/>
              </a:ext>
            </a:extLst>
          </p:cNvPr>
          <p:cNvGraphicFramePr>
            <a:graphicFrameLocks noChangeAspect="1"/>
          </p:cNvGraphicFramePr>
          <p:nvPr>
            <p:extLst>
              <p:ext uri="{D42A27DB-BD31-4B8C-83A1-F6EECF244321}">
                <p14:modId xmlns:p14="http://schemas.microsoft.com/office/powerpoint/2010/main" val="2958281725"/>
              </p:ext>
            </p:extLst>
          </p:nvPr>
        </p:nvGraphicFramePr>
        <p:xfrm>
          <a:off x="3065463" y="752475"/>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3065463" y="752475"/>
                        <a:ext cx="612775" cy="4794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A514C3B-81F5-21FD-A2BE-04197582AF4D}"/>
              </a:ext>
            </a:extLst>
          </p:cNvPr>
          <p:cNvGraphicFramePr>
            <a:graphicFrameLocks noChangeAspect="1"/>
          </p:cNvGraphicFramePr>
          <p:nvPr>
            <p:extLst>
              <p:ext uri="{D42A27DB-BD31-4B8C-83A1-F6EECF244321}">
                <p14:modId xmlns:p14="http://schemas.microsoft.com/office/powerpoint/2010/main" val="2031284318"/>
              </p:ext>
            </p:extLst>
          </p:nvPr>
        </p:nvGraphicFramePr>
        <p:xfrm>
          <a:off x="5294312" y="3625850"/>
          <a:ext cx="612775" cy="479425"/>
        </p:xfrm>
        <a:graphic>
          <a:graphicData uri="http://schemas.openxmlformats.org/presentationml/2006/ole">
            <mc:AlternateContent xmlns:mc="http://schemas.openxmlformats.org/markup-compatibility/2006">
              <mc:Choice xmlns:v="urn:schemas-microsoft-com:vml" Requires="v">
                <p:oleObj name="Equation" r:id="rId5" imgW="612796" imgH="480207" progId="Equation.DSMT4">
                  <p:embed/>
                </p:oleObj>
              </mc:Choice>
              <mc:Fallback>
                <p:oleObj name="Equation" r:id="rId5" imgW="612796" imgH="480207" progId="Equation.DSMT4">
                  <p:embed/>
                  <p:pic>
                    <p:nvPicPr>
                      <p:cNvPr id="0" name=""/>
                      <p:cNvPicPr/>
                      <p:nvPr/>
                    </p:nvPicPr>
                    <p:blipFill>
                      <a:blip r:embed="rId6"/>
                      <a:stretch>
                        <a:fillRect/>
                      </a:stretch>
                    </p:blipFill>
                    <p:spPr>
                      <a:xfrm>
                        <a:off x="5294312" y="3625850"/>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1172570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C8F1240B-FD2D-DF7E-FBF1-AA2CF05E49BD}"/>
              </a:ext>
            </a:extLst>
          </p:cNvPr>
          <p:cNvSpPr txBox="1"/>
          <p:nvPr/>
        </p:nvSpPr>
        <p:spPr>
          <a:xfrm>
            <a:off x="838199" y="752475"/>
            <a:ext cx="9730245" cy="5344027"/>
          </a:xfrm>
          <a:prstGeom prst="rect">
            <a:avLst/>
          </a:prstGeom>
          <a:noFill/>
        </p:spPr>
        <p:txBody>
          <a:bodyPr wrap="square">
            <a:spAutoFit/>
          </a:bodyPr>
          <a:lstStyle/>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24. </a:t>
            </a:r>
            <a:r>
              <a:rPr lang="en-IN" sz="2400" dirty="0">
                <a:effectLst/>
                <a:latin typeface="Tahoma" panose="020B0604030504040204" pitchFamily="34" charset="0"/>
                <a:ea typeface="Calibri" panose="020F0502020204030204" pitchFamily="34" charset="0"/>
              </a:rPr>
              <a:t>The formation of SO</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takes place according to the 	following 	reaction, 2SO</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(g)+O</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a:t>
            </a:r>
            <a:r>
              <a:rPr lang="en-IN" sz="2400" dirty="0">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 = 45.2 kcal The formation of 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favoured by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Increasing in temperature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Removal of oxygen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Increase of volume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Increasing of pressure </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25.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Which of the following reactions proceed at low pressure</a:t>
            </a:r>
          </a:p>
          <a:p>
            <a:pPr marL="408305" marR="179705">
              <a:spcBef>
                <a:spcPts val="50"/>
              </a:spcBef>
              <a:spcAft>
                <a:spcPts val="50"/>
              </a:spcAft>
            </a:pPr>
            <a:r>
              <a:rPr lang="en-IN" sz="2400" kern="100" dirty="0">
                <a:latin typeface="Tahoma" panose="020B0604030504040204" pitchFamily="34" charset="0"/>
                <a:ea typeface="Calibri" panose="020F0502020204030204" pitchFamily="34" charset="0"/>
                <a:cs typeface="Times New Roman" panose="02020603050405020304" pitchFamily="18" charset="0"/>
              </a:rPr>
              <a:t>	</a:t>
            </a:r>
            <a:r>
              <a:rPr lang="en-IN" sz="2400" dirty="0">
                <a:effectLst/>
                <a:latin typeface="Tahoma" panose="020B0604030504040204" pitchFamily="34" charset="0"/>
                <a:ea typeface="Calibri" panose="020F0502020204030204" pitchFamily="34" charset="0"/>
              </a:rPr>
              <a:t>1.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(g)+3H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2NH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spcBef>
                <a:spcPts val="50"/>
              </a:spcBef>
              <a:spcAft>
                <a:spcPts val="50"/>
              </a:spcAft>
            </a:pPr>
            <a:r>
              <a:rPr lang="en-IN" sz="2400" dirty="0">
                <a:effectLst/>
                <a:latin typeface="Tahoma" panose="020B0604030504040204" pitchFamily="34" charset="0"/>
                <a:ea typeface="Calibri" panose="020F0502020204030204" pitchFamily="34" charset="0"/>
              </a:rPr>
              <a:t>	2. 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(g)+I</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2HI(g)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spcBef>
                <a:spcPts val="50"/>
              </a:spcBef>
              <a:spcAft>
                <a:spcPts val="50"/>
              </a:spcAft>
            </a:pPr>
            <a:r>
              <a:rPr lang="en-IN" sz="2400" dirty="0">
                <a:effectLst/>
                <a:latin typeface="Tahoma" panose="020B0604030504040204" pitchFamily="34" charset="0"/>
                <a:ea typeface="Calibri" panose="020F0502020204030204" pitchFamily="34" charset="0"/>
              </a:rPr>
              <a:t>	3. PC1</a:t>
            </a:r>
            <a:r>
              <a:rPr lang="en-IN" sz="2400" baseline="-25000" dirty="0">
                <a:effectLst/>
                <a:latin typeface="Tahoma" panose="020B0604030504040204" pitchFamily="34" charset="0"/>
                <a:ea typeface="Calibri" panose="020F0502020204030204" pitchFamily="34" charset="0"/>
              </a:rPr>
              <a:t>5</a:t>
            </a:r>
            <a:r>
              <a:rPr lang="en-IN" sz="2400" dirty="0">
                <a:effectLst/>
                <a:latin typeface="Tahoma" panose="020B0604030504040204" pitchFamily="34" charset="0"/>
                <a:ea typeface="Calibri" panose="020F0502020204030204" pitchFamily="34" charset="0"/>
              </a:rPr>
              <a:t>(g)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PC1</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(g)+C1</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effectLst/>
                <a:latin typeface="Tahoma" panose="020B0604030504040204" pitchFamily="34" charset="0"/>
                <a:ea typeface="Calibri" panose="020F0502020204030204" pitchFamily="34" charset="0"/>
              </a:rPr>
              <a:t>	4. N</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(g)+O</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(g)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2NO(g)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Object 6">
            <a:extLst>
              <a:ext uri="{FF2B5EF4-FFF2-40B4-BE49-F238E27FC236}">
                <a16:creationId xmlns:a16="http://schemas.microsoft.com/office/drawing/2014/main" id="{F9DA3001-9A85-EEC9-DDD9-065861FA44AF}"/>
              </a:ext>
            </a:extLst>
          </p:cNvPr>
          <p:cNvGraphicFramePr>
            <a:graphicFrameLocks noChangeAspect="1"/>
          </p:cNvGraphicFramePr>
          <p:nvPr>
            <p:extLst>
              <p:ext uri="{D42A27DB-BD31-4B8C-83A1-F6EECF244321}">
                <p14:modId xmlns:p14="http://schemas.microsoft.com/office/powerpoint/2010/main" val="1080261470"/>
              </p:ext>
            </p:extLst>
          </p:nvPr>
        </p:nvGraphicFramePr>
        <p:xfrm>
          <a:off x="4902200" y="1177925"/>
          <a:ext cx="614363" cy="479425"/>
        </p:xfrm>
        <a:graphic>
          <a:graphicData uri="http://schemas.openxmlformats.org/presentationml/2006/ole">
            <mc:AlternateContent xmlns:mc="http://schemas.openxmlformats.org/markup-compatibility/2006">
              <mc:Choice xmlns:v="urn:schemas-microsoft-com:vml" Requires="v">
                <p:oleObj name="Equation" r:id="rId3" imgW="614235" imgH="478765" progId="Equation.DSMT4">
                  <p:embed/>
                </p:oleObj>
              </mc:Choice>
              <mc:Fallback>
                <p:oleObj name="Equation" r:id="rId3" imgW="614235" imgH="478765" progId="Equation.DSMT4">
                  <p:embed/>
                  <p:pic>
                    <p:nvPicPr>
                      <p:cNvPr id="0" name=""/>
                      <p:cNvPicPr/>
                      <p:nvPr/>
                    </p:nvPicPr>
                    <p:blipFill>
                      <a:blip r:embed="rId4"/>
                      <a:stretch>
                        <a:fillRect/>
                      </a:stretch>
                    </p:blipFill>
                    <p:spPr>
                      <a:xfrm>
                        <a:off x="4902200" y="1177925"/>
                        <a:ext cx="614363" cy="4794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A92F51AB-EDC8-C516-42D0-B6A3D447BF02}"/>
              </a:ext>
            </a:extLst>
          </p:cNvPr>
          <p:cNvGraphicFramePr>
            <a:graphicFrameLocks noChangeAspect="1"/>
          </p:cNvGraphicFramePr>
          <p:nvPr>
            <p:extLst>
              <p:ext uri="{D42A27DB-BD31-4B8C-83A1-F6EECF244321}">
                <p14:modId xmlns:p14="http://schemas.microsoft.com/office/powerpoint/2010/main" val="728581926"/>
              </p:ext>
            </p:extLst>
          </p:nvPr>
        </p:nvGraphicFramePr>
        <p:xfrm>
          <a:off x="3587750" y="4453207"/>
          <a:ext cx="614363" cy="479425"/>
        </p:xfrm>
        <a:graphic>
          <a:graphicData uri="http://schemas.openxmlformats.org/presentationml/2006/ole">
            <mc:AlternateContent xmlns:mc="http://schemas.openxmlformats.org/markup-compatibility/2006">
              <mc:Choice xmlns:v="urn:schemas-microsoft-com:vml" Requires="v">
                <p:oleObj name="Equation" r:id="rId5" imgW="614235" imgH="480207" progId="Equation.DSMT4">
                  <p:embed/>
                </p:oleObj>
              </mc:Choice>
              <mc:Fallback>
                <p:oleObj name="Equation" r:id="rId5" imgW="614235" imgH="480207" progId="Equation.DSMT4">
                  <p:embed/>
                  <p:pic>
                    <p:nvPicPr>
                      <p:cNvPr id="0" name=""/>
                      <p:cNvPicPr/>
                      <p:nvPr/>
                    </p:nvPicPr>
                    <p:blipFill>
                      <a:blip r:embed="rId6"/>
                      <a:stretch>
                        <a:fillRect/>
                      </a:stretch>
                    </p:blipFill>
                    <p:spPr>
                      <a:xfrm>
                        <a:off x="3587750" y="4453207"/>
                        <a:ext cx="614363" cy="4794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D93EE61-1A08-175F-1E63-3D0959943F4E}"/>
              </a:ext>
            </a:extLst>
          </p:cNvPr>
          <p:cNvGraphicFramePr>
            <a:graphicFrameLocks noChangeAspect="1"/>
          </p:cNvGraphicFramePr>
          <p:nvPr>
            <p:extLst>
              <p:ext uri="{D42A27DB-BD31-4B8C-83A1-F6EECF244321}">
                <p14:modId xmlns:p14="http://schemas.microsoft.com/office/powerpoint/2010/main" val="2028814652"/>
              </p:ext>
            </p:extLst>
          </p:nvPr>
        </p:nvGraphicFramePr>
        <p:xfrm>
          <a:off x="3503607" y="5626100"/>
          <a:ext cx="614363" cy="479425"/>
        </p:xfrm>
        <a:graphic>
          <a:graphicData uri="http://schemas.openxmlformats.org/presentationml/2006/ole">
            <mc:AlternateContent xmlns:mc="http://schemas.openxmlformats.org/markup-compatibility/2006">
              <mc:Choice xmlns:v="urn:schemas-microsoft-com:vml" Requires="v">
                <p:oleObj name="Equation" r:id="rId7" imgW="614235" imgH="480207" progId="Equation.DSMT4">
                  <p:embed/>
                </p:oleObj>
              </mc:Choice>
              <mc:Fallback>
                <p:oleObj name="Equation" r:id="rId7" imgW="614235" imgH="480207" progId="Equation.DSMT4">
                  <p:embed/>
                  <p:pic>
                    <p:nvPicPr>
                      <p:cNvPr id="0" name=""/>
                      <p:cNvPicPr/>
                      <p:nvPr/>
                    </p:nvPicPr>
                    <p:blipFill>
                      <a:blip r:embed="rId6"/>
                      <a:stretch>
                        <a:fillRect/>
                      </a:stretch>
                    </p:blipFill>
                    <p:spPr>
                      <a:xfrm>
                        <a:off x="3503607" y="5626100"/>
                        <a:ext cx="614363" cy="4794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B57D736-E0AA-C651-222F-69A90CD6CCF3}"/>
              </a:ext>
            </a:extLst>
          </p:cNvPr>
          <p:cNvGraphicFramePr>
            <a:graphicFrameLocks noChangeAspect="1"/>
          </p:cNvGraphicFramePr>
          <p:nvPr>
            <p:extLst>
              <p:ext uri="{D42A27DB-BD31-4B8C-83A1-F6EECF244321}">
                <p14:modId xmlns:p14="http://schemas.microsoft.com/office/powerpoint/2010/main" val="727936904"/>
              </p:ext>
            </p:extLst>
          </p:nvPr>
        </p:nvGraphicFramePr>
        <p:xfrm>
          <a:off x="3503608" y="5256548"/>
          <a:ext cx="614363" cy="479425"/>
        </p:xfrm>
        <a:graphic>
          <a:graphicData uri="http://schemas.openxmlformats.org/presentationml/2006/ole">
            <mc:AlternateContent xmlns:mc="http://schemas.openxmlformats.org/markup-compatibility/2006">
              <mc:Choice xmlns:v="urn:schemas-microsoft-com:vml" Requires="v">
                <p:oleObj name="Equation" r:id="rId8" imgW="614235" imgH="480207" progId="Equation.DSMT4">
                  <p:embed/>
                </p:oleObj>
              </mc:Choice>
              <mc:Fallback>
                <p:oleObj name="Equation" r:id="rId8" imgW="614235" imgH="480207" progId="Equation.DSMT4">
                  <p:embed/>
                  <p:pic>
                    <p:nvPicPr>
                      <p:cNvPr id="0" name=""/>
                      <p:cNvPicPr/>
                      <p:nvPr/>
                    </p:nvPicPr>
                    <p:blipFill>
                      <a:blip r:embed="rId6"/>
                      <a:stretch>
                        <a:fillRect/>
                      </a:stretch>
                    </p:blipFill>
                    <p:spPr>
                      <a:xfrm>
                        <a:off x="3503608" y="5256548"/>
                        <a:ext cx="614363" cy="4794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83E4578A-2237-9C46-DCCF-8489AA99467B}"/>
              </a:ext>
            </a:extLst>
          </p:cNvPr>
          <p:cNvGraphicFramePr>
            <a:graphicFrameLocks noChangeAspect="1"/>
          </p:cNvGraphicFramePr>
          <p:nvPr>
            <p:extLst>
              <p:ext uri="{D42A27DB-BD31-4B8C-83A1-F6EECF244321}">
                <p14:modId xmlns:p14="http://schemas.microsoft.com/office/powerpoint/2010/main" val="571239268"/>
              </p:ext>
            </p:extLst>
          </p:nvPr>
        </p:nvGraphicFramePr>
        <p:xfrm>
          <a:off x="3503608" y="4830904"/>
          <a:ext cx="614363" cy="479425"/>
        </p:xfrm>
        <a:graphic>
          <a:graphicData uri="http://schemas.openxmlformats.org/presentationml/2006/ole">
            <mc:AlternateContent xmlns:mc="http://schemas.openxmlformats.org/markup-compatibility/2006">
              <mc:Choice xmlns:v="urn:schemas-microsoft-com:vml" Requires="v">
                <p:oleObj name="Equation" r:id="rId9" imgW="614235" imgH="480207" progId="Equation.DSMT4">
                  <p:embed/>
                </p:oleObj>
              </mc:Choice>
              <mc:Fallback>
                <p:oleObj name="Equation" r:id="rId9" imgW="614235" imgH="480207" progId="Equation.DSMT4">
                  <p:embed/>
                  <p:pic>
                    <p:nvPicPr>
                      <p:cNvPr id="0" name=""/>
                      <p:cNvPicPr/>
                      <p:nvPr/>
                    </p:nvPicPr>
                    <p:blipFill>
                      <a:blip r:embed="rId6"/>
                      <a:stretch>
                        <a:fillRect/>
                      </a:stretch>
                    </p:blipFill>
                    <p:spPr>
                      <a:xfrm>
                        <a:off x="3503608" y="4830904"/>
                        <a:ext cx="614363" cy="479425"/>
                      </a:xfrm>
                      <a:prstGeom prst="rect">
                        <a:avLst/>
                      </a:prstGeom>
                    </p:spPr>
                  </p:pic>
                </p:oleObj>
              </mc:Fallback>
            </mc:AlternateContent>
          </a:graphicData>
        </a:graphic>
      </p:graphicFrame>
    </p:spTree>
    <p:extLst>
      <p:ext uri="{BB962C8B-B14F-4D97-AF65-F5344CB8AC3E}">
        <p14:creationId xmlns:p14="http://schemas.microsoft.com/office/powerpoint/2010/main" val="7454424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857D748E-6C52-04FD-7ECC-B929847F2DA6}"/>
              </a:ext>
            </a:extLst>
          </p:cNvPr>
          <p:cNvSpPr txBox="1"/>
          <p:nvPr/>
        </p:nvSpPr>
        <p:spPr>
          <a:xfrm>
            <a:off x="1047750" y="960358"/>
            <a:ext cx="9658350" cy="4092595"/>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26.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following equilibrium exists in an aqueous solution of 	hydrogen sulphide: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dirty="0">
                <a:effectLst/>
                <a:latin typeface="Tahoma" panose="020B0604030504040204" pitchFamily="34" charset="0"/>
                <a:ea typeface="Calibri" panose="020F0502020204030204" pitchFamily="34" charset="0"/>
              </a:rPr>
              <a:t>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S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+HS</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If dilute HCl is added to an aqueous solution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 without any change in temperature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The equilibrium constant will change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The concentration of HS</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will increase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The concentration of undissociated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 will decrease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The concentration of HS</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will decrease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graphicFrame>
        <p:nvGraphicFramePr>
          <p:cNvPr id="7" name="Object 6">
            <a:extLst>
              <a:ext uri="{FF2B5EF4-FFF2-40B4-BE49-F238E27FC236}">
                <a16:creationId xmlns:a16="http://schemas.microsoft.com/office/drawing/2014/main" id="{C1B02A2E-7533-8C24-49D1-5873F0540391}"/>
              </a:ext>
            </a:extLst>
          </p:cNvPr>
          <p:cNvGraphicFramePr>
            <a:graphicFrameLocks noChangeAspect="1"/>
          </p:cNvGraphicFramePr>
          <p:nvPr>
            <p:extLst>
              <p:ext uri="{D42A27DB-BD31-4B8C-83A1-F6EECF244321}">
                <p14:modId xmlns:p14="http://schemas.microsoft.com/office/powerpoint/2010/main" val="3376629892"/>
              </p:ext>
            </p:extLst>
          </p:nvPr>
        </p:nvGraphicFramePr>
        <p:xfrm>
          <a:off x="2188368" y="1797050"/>
          <a:ext cx="614363" cy="479425"/>
        </p:xfrm>
        <a:graphic>
          <a:graphicData uri="http://schemas.openxmlformats.org/presentationml/2006/ole">
            <mc:AlternateContent xmlns:mc="http://schemas.openxmlformats.org/markup-compatibility/2006">
              <mc:Choice xmlns:v="urn:schemas-microsoft-com:vml" Requires="v">
                <p:oleObj name="Equation" r:id="rId3" imgW="614235" imgH="480207" progId="Equation.DSMT4">
                  <p:embed/>
                </p:oleObj>
              </mc:Choice>
              <mc:Fallback>
                <p:oleObj name="Equation" r:id="rId3" imgW="614235" imgH="480207" progId="Equation.DSMT4">
                  <p:embed/>
                  <p:pic>
                    <p:nvPicPr>
                      <p:cNvPr id="0" name=""/>
                      <p:cNvPicPr/>
                      <p:nvPr/>
                    </p:nvPicPr>
                    <p:blipFill>
                      <a:blip r:embed="rId4"/>
                      <a:stretch>
                        <a:fillRect/>
                      </a:stretch>
                    </p:blipFill>
                    <p:spPr>
                      <a:xfrm>
                        <a:off x="2188368" y="1797050"/>
                        <a:ext cx="614363" cy="479425"/>
                      </a:xfrm>
                      <a:prstGeom prst="rect">
                        <a:avLst/>
                      </a:prstGeom>
                    </p:spPr>
                  </p:pic>
                </p:oleObj>
              </mc:Fallback>
            </mc:AlternateContent>
          </a:graphicData>
        </a:graphic>
      </p:graphicFrame>
    </p:spTree>
    <p:extLst>
      <p:ext uri="{BB962C8B-B14F-4D97-AF65-F5344CB8AC3E}">
        <p14:creationId xmlns:p14="http://schemas.microsoft.com/office/powerpoint/2010/main" val="4292177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B00751-DD96-50EE-4CB9-2B5EE819B0DF}"/>
              </a:ext>
            </a:extLst>
          </p:cNvPr>
          <p:cNvSpPr txBox="1"/>
          <p:nvPr/>
        </p:nvSpPr>
        <p:spPr>
          <a:xfrm>
            <a:off x="558800" y="575732"/>
            <a:ext cx="10989733" cy="2800767"/>
          </a:xfrm>
          <a:prstGeom prst="rect">
            <a:avLst/>
          </a:prstGeom>
          <a:noFill/>
        </p:spPr>
        <p:txBody>
          <a:bodyPr wrap="square" rtlCol="0">
            <a:spAutoFit/>
          </a:bodyPr>
          <a:lstStyle/>
          <a:p>
            <a:r>
              <a:rPr lang="en-IN" sz="3600" dirty="0">
                <a:ln w="0"/>
                <a:solidFill>
                  <a:srgbClr val="92D050"/>
                </a:solidFill>
                <a:effectLst>
                  <a:glow rad="63500">
                    <a:schemeClr val="accent2">
                      <a:satMod val="175000"/>
                      <a:alpha val="40000"/>
                    </a:schemeClr>
                  </a:glow>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Ionic equilibrium</a:t>
            </a:r>
          </a:p>
          <a:p>
            <a:endParaRPr lang="en-IN" sz="2800" dirty="0"/>
          </a:p>
          <a:p>
            <a:r>
              <a:rPr lang="en-IN" sz="2800" dirty="0"/>
              <a:t>Equilibrium between ionised and non-ionised form of a species.</a:t>
            </a:r>
          </a:p>
          <a:p>
            <a:endParaRPr lang="en-IN" sz="2800" dirty="0"/>
          </a:p>
          <a:p>
            <a:r>
              <a:rPr lang="en-IN" sz="2800" dirty="0"/>
              <a:t>AB                  A</a:t>
            </a:r>
            <a:r>
              <a:rPr lang="en-IN" sz="2800" baseline="30000" dirty="0"/>
              <a:t>+</a:t>
            </a:r>
            <a:r>
              <a:rPr lang="en-IN" sz="2800" dirty="0"/>
              <a:t>  +  B</a:t>
            </a:r>
            <a:r>
              <a:rPr lang="en-IN" sz="2800" baseline="30000" dirty="0"/>
              <a:t>-</a:t>
            </a:r>
            <a:r>
              <a:rPr lang="en-IN" sz="2800" dirty="0"/>
              <a:t> </a:t>
            </a:r>
          </a:p>
          <a:p>
            <a:r>
              <a:rPr lang="en-IN" sz="2800" dirty="0"/>
              <a:t>                    (</a:t>
            </a:r>
            <a:r>
              <a:rPr lang="en-IN" sz="2800" dirty="0" err="1"/>
              <a:t>aq</a:t>
            </a:r>
            <a:r>
              <a:rPr lang="en-IN" sz="2800" dirty="0"/>
              <a:t>)     (</a:t>
            </a:r>
            <a:r>
              <a:rPr lang="en-IN" sz="2800" dirty="0" err="1"/>
              <a:t>aq</a:t>
            </a:r>
            <a:r>
              <a:rPr lang="en-IN" sz="2800" dirty="0"/>
              <a:t>)</a:t>
            </a:r>
          </a:p>
        </p:txBody>
      </p:sp>
      <p:sp>
        <p:nvSpPr>
          <p:cNvPr id="5" name="Rectangle: Rounded Corners 4">
            <a:extLst>
              <a:ext uri="{FF2B5EF4-FFF2-40B4-BE49-F238E27FC236}">
                <a16:creationId xmlns:a16="http://schemas.microsoft.com/office/drawing/2014/main" id="{4E5FDB75-8736-CE5D-563F-5F97FB31A9BC}"/>
              </a:ext>
            </a:extLst>
          </p:cNvPr>
          <p:cNvSpPr/>
          <p:nvPr/>
        </p:nvSpPr>
        <p:spPr>
          <a:xfrm>
            <a:off x="4318000" y="3750734"/>
            <a:ext cx="2794000" cy="11937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000" dirty="0"/>
              <a:t>Substances which dissolve in water</a:t>
            </a:r>
          </a:p>
        </p:txBody>
      </p:sp>
      <p:sp>
        <p:nvSpPr>
          <p:cNvPr id="6" name="Oval 5">
            <a:extLst>
              <a:ext uri="{FF2B5EF4-FFF2-40B4-BE49-F238E27FC236}">
                <a16:creationId xmlns:a16="http://schemas.microsoft.com/office/drawing/2014/main" id="{5689A512-ED7C-3A5A-8173-E3CA2EE51875}"/>
              </a:ext>
            </a:extLst>
          </p:cNvPr>
          <p:cNvSpPr/>
          <p:nvPr/>
        </p:nvSpPr>
        <p:spPr>
          <a:xfrm>
            <a:off x="558800" y="3750733"/>
            <a:ext cx="2794000" cy="11938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000" dirty="0"/>
              <a:t>Non electrolytic substances</a:t>
            </a:r>
          </a:p>
        </p:txBody>
      </p:sp>
      <p:sp>
        <p:nvSpPr>
          <p:cNvPr id="7" name="Oval 6">
            <a:extLst>
              <a:ext uri="{FF2B5EF4-FFF2-40B4-BE49-F238E27FC236}">
                <a16:creationId xmlns:a16="http://schemas.microsoft.com/office/drawing/2014/main" id="{537C22A6-B955-368B-ABC9-3D8C77C1B44F}"/>
              </a:ext>
            </a:extLst>
          </p:cNvPr>
          <p:cNvSpPr/>
          <p:nvPr/>
        </p:nvSpPr>
        <p:spPr>
          <a:xfrm>
            <a:off x="8077200" y="3750733"/>
            <a:ext cx="2573866" cy="11938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000" dirty="0"/>
              <a:t>Electrolytic substances</a:t>
            </a:r>
          </a:p>
        </p:txBody>
      </p:sp>
      <p:cxnSp>
        <p:nvCxnSpPr>
          <p:cNvPr id="10" name="Straight Connector 9">
            <a:extLst>
              <a:ext uri="{FF2B5EF4-FFF2-40B4-BE49-F238E27FC236}">
                <a16:creationId xmlns:a16="http://schemas.microsoft.com/office/drawing/2014/main" id="{DCFDA1D1-09BA-8C6C-C415-9882CF577FF1}"/>
              </a:ext>
            </a:extLst>
          </p:cNvPr>
          <p:cNvCxnSpPr>
            <a:stCxn id="5" idx="3"/>
            <a:endCxn id="7" idx="2"/>
          </p:cNvCxnSpPr>
          <p:nvPr/>
        </p:nvCxnSpPr>
        <p:spPr>
          <a:xfrm flipV="1">
            <a:off x="7112000" y="4347633"/>
            <a:ext cx="9652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1D060A8-D425-5958-0A22-949CD2DDB198}"/>
              </a:ext>
            </a:extLst>
          </p:cNvPr>
          <p:cNvCxnSpPr>
            <a:stCxn id="6" idx="6"/>
            <a:endCxn id="5" idx="1"/>
          </p:cNvCxnSpPr>
          <p:nvPr/>
        </p:nvCxnSpPr>
        <p:spPr>
          <a:xfrm>
            <a:off x="3352800" y="4347633"/>
            <a:ext cx="9652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4D972ED-07A7-D5AA-E7DA-66C6674BC4B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2F5389F4-4725-2B5F-B068-58B3D03A2C63}"/>
              </a:ext>
            </a:extLst>
          </p:cNvPr>
          <p:cNvGraphicFramePr>
            <a:graphicFrameLocks noChangeAspect="1"/>
          </p:cNvGraphicFramePr>
          <p:nvPr>
            <p:extLst>
              <p:ext uri="{D42A27DB-BD31-4B8C-83A1-F6EECF244321}">
                <p14:modId xmlns:p14="http://schemas.microsoft.com/office/powerpoint/2010/main" val="597858699"/>
              </p:ext>
            </p:extLst>
          </p:nvPr>
        </p:nvGraphicFramePr>
        <p:xfrm>
          <a:off x="1436688" y="244475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1436688" y="2444750"/>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570031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83986C-689D-E27E-95FF-95583F070990}"/>
              </a:ext>
            </a:extLst>
          </p:cNvPr>
          <p:cNvSpPr txBox="1"/>
          <p:nvPr/>
        </p:nvSpPr>
        <p:spPr>
          <a:xfrm>
            <a:off x="491067" y="366623"/>
            <a:ext cx="10786533" cy="6124754"/>
          </a:xfrm>
          <a:prstGeom prst="rect">
            <a:avLst/>
          </a:prstGeom>
          <a:noFill/>
        </p:spPr>
        <p:txBody>
          <a:bodyPr wrap="square" rtlCol="0">
            <a:spAutoFit/>
          </a:bodyPr>
          <a:lstStyle/>
          <a:p>
            <a:r>
              <a:rPr lang="en-IN" sz="2800" dirty="0">
                <a:solidFill>
                  <a:srgbClr val="FFFF00"/>
                </a:solidFill>
              </a:rPr>
              <a:t>	Non Electrolytes								Electrolytes</a:t>
            </a:r>
          </a:p>
          <a:p>
            <a:r>
              <a:rPr lang="en-IN" sz="2800" dirty="0"/>
              <a:t>- Do not produce ions in H</a:t>
            </a:r>
            <a:r>
              <a:rPr lang="en-IN" sz="2800" baseline="-25000" dirty="0"/>
              <a:t>2</a:t>
            </a:r>
            <a:r>
              <a:rPr lang="en-IN" sz="2800" dirty="0"/>
              <a:t>O				- Produce ions in water</a:t>
            </a:r>
          </a:p>
          <a:p>
            <a:r>
              <a:rPr lang="en-IN" sz="2800" dirty="0"/>
              <a:t>- Does not conduct electricity				- Solution conduct electricity</a:t>
            </a:r>
          </a:p>
          <a:p>
            <a:r>
              <a:rPr lang="en-IN" sz="2800" dirty="0"/>
              <a:t>- </a:t>
            </a:r>
            <a:r>
              <a:rPr lang="en-IN" sz="2800" dirty="0" err="1"/>
              <a:t>Eg</a:t>
            </a:r>
            <a:r>
              <a:rPr lang="en-IN" sz="2800" dirty="0"/>
              <a:t>: Urea, glucose etc.,						- </a:t>
            </a:r>
            <a:r>
              <a:rPr lang="en-IN" sz="2800" dirty="0" err="1"/>
              <a:t>Eg</a:t>
            </a:r>
            <a:r>
              <a:rPr lang="en-IN" sz="2800" dirty="0"/>
              <a:t>: Acids, Bases, Salts</a:t>
            </a:r>
          </a:p>
          <a:p>
            <a:endParaRPr lang="en-IN" sz="2800" dirty="0"/>
          </a:p>
          <a:p>
            <a:r>
              <a:rPr lang="en-IN" sz="2800" dirty="0"/>
              <a:t>						</a:t>
            </a:r>
            <a:r>
              <a:rPr lang="en-IN" sz="2800" dirty="0">
                <a:sym typeface="Symbol" panose="05050102010706020507" pitchFamily="18" charset="2"/>
              </a:rPr>
              <a:t> &lt;&lt; 1 – Weak electrolytes</a:t>
            </a:r>
            <a:endParaRPr lang="en-IN" sz="2800" dirty="0"/>
          </a:p>
          <a:p>
            <a:r>
              <a:rPr lang="en-IN" sz="2800" dirty="0"/>
              <a:t>						</a:t>
            </a:r>
            <a:r>
              <a:rPr lang="en-IN" sz="2800" dirty="0" err="1"/>
              <a:t>Eg</a:t>
            </a:r>
            <a:r>
              <a:rPr lang="en-IN" sz="2800" dirty="0"/>
              <a:t>: H</a:t>
            </a:r>
            <a:r>
              <a:rPr lang="en-IN" sz="2800" baseline="-25000" dirty="0"/>
              <a:t>2</a:t>
            </a:r>
            <a:r>
              <a:rPr lang="en-IN" sz="2800" dirty="0"/>
              <a:t>CO</a:t>
            </a:r>
            <a:r>
              <a:rPr lang="en-IN" sz="2800" baseline="-25000" dirty="0"/>
              <a:t>3</a:t>
            </a:r>
            <a:r>
              <a:rPr lang="en-IN" sz="2800" dirty="0"/>
              <a:t>, NH</a:t>
            </a:r>
            <a:r>
              <a:rPr lang="en-IN" sz="2800" baseline="-25000" dirty="0"/>
              <a:t>4</a:t>
            </a:r>
            <a:r>
              <a:rPr lang="en-IN" sz="2800" dirty="0"/>
              <a:t>OH </a:t>
            </a:r>
          </a:p>
          <a:p>
            <a:r>
              <a:rPr lang="en-IN" sz="2800" dirty="0"/>
              <a:t>						(equilibrium)</a:t>
            </a:r>
          </a:p>
          <a:p>
            <a:r>
              <a:rPr lang="en-IN" sz="2800" dirty="0"/>
              <a:t>Electrolytes</a:t>
            </a:r>
          </a:p>
          <a:p>
            <a:r>
              <a:rPr lang="en-IN" sz="2800" dirty="0"/>
              <a:t>						</a:t>
            </a:r>
            <a:r>
              <a:rPr lang="en-IN" sz="2800" dirty="0">
                <a:sym typeface="Symbol" panose="05050102010706020507" pitchFamily="18" charset="2"/>
              </a:rPr>
              <a:t> = 1 – Strong electrolytes</a:t>
            </a:r>
          </a:p>
          <a:p>
            <a:r>
              <a:rPr lang="en-IN" sz="2800" dirty="0">
                <a:sym typeface="Symbol" panose="05050102010706020507" pitchFamily="18" charset="2"/>
              </a:rPr>
              <a:t>						</a:t>
            </a:r>
            <a:r>
              <a:rPr lang="en-IN" sz="2800" dirty="0" err="1">
                <a:sym typeface="Symbol" panose="05050102010706020507" pitchFamily="18" charset="2"/>
              </a:rPr>
              <a:t>Eg</a:t>
            </a:r>
            <a:r>
              <a:rPr lang="en-IN" sz="2800" dirty="0">
                <a:sym typeface="Symbol" panose="05050102010706020507" pitchFamily="18" charset="2"/>
              </a:rPr>
              <a:t>: HCl, NaOH</a:t>
            </a:r>
          </a:p>
          <a:p>
            <a:r>
              <a:rPr lang="en-IN" sz="2800" dirty="0">
                <a:sym typeface="Symbol" panose="05050102010706020507" pitchFamily="18" charset="2"/>
              </a:rPr>
              <a:t>						(No equilibrium)</a:t>
            </a:r>
          </a:p>
          <a:p>
            <a:endParaRPr lang="en-IN" sz="2800" dirty="0">
              <a:sym typeface="Symbol" panose="05050102010706020507" pitchFamily="18" charset="2"/>
            </a:endParaRPr>
          </a:p>
          <a:p>
            <a:r>
              <a:rPr lang="en-IN" sz="2800" dirty="0">
                <a:sym typeface="Symbol" panose="05050102010706020507" pitchFamily="18" charset="2"/>
              </a:rPr>
              <a:t>Note: Weak electrolytes give partial ionisation and gives equilibrium</a:t>
            </a:r>
            <a:endParaRPr lang="en-IN" sz="2800" dirty="0"/>
          </a:p>
        </p:txBody>
      </p:sp>
      <p:cxnSp>
        <p:nvCxnSpPr>
          <p:cNvPr id="6" name="Straight Connector 5">
            <a:extLst>
              <a:ext uri="{FF2B5EF4-FFF2-40B4-BE49-F238E27FC236}">
                <a16:creationId xmlns:a16="http://schemas.microsoft.com/office/drawing/2014/main" id="{01D1B0D7-E088-AC71-744B-E3271D750981}"/>
              </a:ext>
            </a:extLst>
          </p:cNvPr>
          <p:cNvCxnSpPr>
            <a:cxnSpLocks/>
          </p:cNvCxnSpPr>
          <p:nvPr/>
        </p:nvCxnSpPr>
        <p:spPr>
          <a:xfrm flipV="1">
            <a:off x="2387600" y="3115733"/>
            <a:ext cx="829733" cy="829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6B619F-EE1F-466A-260C-F5491934768F}"/>
              </a:ext>
            </a:extLst>
          </p:cNvPr>
          <p:cNvCxnSpPr/>
          <p:nvPr/>
        </p:nvCxnSpPr>
        <p:spPr>
          <a:xfrm>
            <a:off x="2387600" y="4080933"/>
            <a:ext cx="829733" cy="7281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0F1AB17-E750-A1A8-0C52-44B4C85A6683}"/>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387313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61096E-FA61-63E7-20B0-BCBCD47B7180}"/>
              </a:ext>
            </a:extLst>
          </p:cNvPr>
          <p:cNvSpPr txBox="1"/>
          <p:nvPr/>
        </p:nvSpPr>
        <p:spPr>
          <a:xfrm>
            <a:off x="508000" y="508000"/>
            <a:ext cx="10922000" cy="5509200"/>
          </a:xfrm>
          <a:prstGeom prst="rect">
            <a:avLst/>
          </a:prstGeom>
          <a:noFill/>
        </p:spPr>
        <p:txBody>
          <a:bodyPr wrap="square" rtlCol="0">
            <a:spAutoFit/>
          </a:bodyPr>
          <a:lstStyle/>
          <a:p>
            <a:pPr algn="ctr"/>
            <a:r>
              <a:rPr lang="en-IN" sz="3600" b="1" dirty="0">
                <a:ln w="12700" cmpd="sng">
                  <a:solidFill>
                    <a:srgbClr val="7030A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Acid Base Concept</a:t>
            </a:r>
          </a:p>
          <a:p>
            <a:endParaRPr lang="en-IN" sz="2800" dirty="0"/>
          </a:p>
          <a:p>
            <a:r>
              <a:rPr lang="en-IN" sz="2800" dirty="0" err="1"/>
              <a:t>Arrhenium</a:t>
            </a:r>
            <a:r>
              <a:rPr lang="en-IN" sz="2800" dirty="0"/>
              <a:t>					</a:t>
            </a:r>
            <a:r>
              <a:rPr lang="en-IN" sz="2800" dirty="0" err="1"/>
              <a:t>Browsted</a:t>
            </a:r>
            <a:r>
              <a:rPr lang="en-IN" sz="2800" dirty="0"/>
              <a:t> Lowry					Lewis</a:t>
            </a:r>
          </a:p>
          <a:p>
            <a:endParaRPr lang="en-IN" sz="2800" dirty="0"/>
          </a:p>
          <a:p>
            <a:r>
              <a:rPr lang="en-IN" sz="3600" dirty="0" err="1">
                <a:effectLst>
                  <a:glow rad="2286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Arrhanius</a:t>
            </a:r>
            <a:r>
              <a:rPr lang="en-IN" sz="3600" dirty="0">
                <a:effectLst>
                  <a:glow rad="2286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 Concept – </a:t>
            </a:r>
            <a:r>
              <a:rPr lang="en-IN" sz="2800" dirty="0">
                <a:latin typeface="+mj-lt"/>
                <a:ea typeface="Tahoma" panose="020B0604030504040204" pitchFamily="34" charset="0"/>
                <a:cs typeface="Tahoma" panose="020B0604030504040204" pitchFamily="34" charset="0"/>
              </a:rPr>
              <a:t>Limited to aqueous solution only</a:t>
            </a:r>
          </a:p>
          <a:p>
            <a:endParaRPr lang="en-IN" sz="2800" dirty="0"/>
          </a:p>
          <a:p>
            <a:r>
              <a:rPr lang="en-IN" sz="2800" dirty="0"/>
              <a:t>Acid – substance give H</a:t>
            </a:r>
            <a:r>
              <a:rPr lang="en-IN" sz="2800" baseline="30000" dirty="0"/>
              <a:t>+</a:t>
            </a:r>
            <a:r>
              <a:rPr lang="en-IN" sz="2800" dirty="0"/>
              <a:t> ions in aqueous solution</a:t>
            </a:r>
          </a:p>
          <a:p>
            <a:endParaRPr lang="en-IN" sz="2800" dirty="0"/>
          </a:p>
          <a:p>
            <a:r>
              <a:rPr lang="en-IN" sz="2800" dirty="0"/>
              <a:t>Base – Substance give OH</a:t>
            </a:r>
            <a:r>
              <a:rPr lang="en-IN" sz="2800" baseline="30000" dirty="0"/>
              <a:t>-</a:t>
            </a:r>
            <a:r>
              <a:rPr lang="en-IN" sz="2800" dirty="0"/>
              <a:t> ions in aqueous solution</a:t>
            </a:r>
          </a:p>
          <a:p>
            <a:endParaRPr lang="en-IN" sz="2800" dirty="0"/>
          </a:p>
          <a:p>
            <a:r>
              <a:rPr lang="en-IN" sz="2800" dirty="0" err="1"/>
              <a:t>Eg</a:t>
            </a:r>
            <a:r>
              <a:rPr lang="en-IN" sz="2800" dirty="0"/>
              <a:t>: HCl </a:t>
            </a:r>
            <a:r>
              <a:rPr lang="en-IN" sz="2800" dirty="0">
                <a:sym typeface="Symbol" panose="05050102010706020507" pitchFamily="18" charset="2"/>
              </a:rPr>
              <a:t> H</a:t>
            </a:r>
            <a:r>
              <a:rPr lang="en-IN" sz="2800" baseline="30000" dirty="0">
                <a:sym typeface="Symbol" panose="05050102010706020507" pitchFamily="18" charset="2"/>
              </a:rPr>
              <a:t>+</a:t>
            </a:r>
            <a:r>
              <a:rPr lang="en-IN" sz="2800" dirty="0">
                <a:sym typeface="Symbol" panose="05050102010706020507" pitchFamily="18" charset="2"/>
              </a:rPr>
              <a:t> + Cl</a:t>
            </a:r>
            <a:r>
              <a:rPr lang="en-IN" sz="2800" baseline="30000" dirty="0">
                <a:sym typeface="Symbol" panose="05050102010706020507" pitchFamily="18" charset="2"/>
              </a:rPr>
              <a:t>-</a:t>
            </a:r>
            <a:r>
              <a:rPr lang="en-IN" sz="2800" dirty="0">
                <a:sym typeface="Symbol" panose="05050102010706020507" pitchFamily="18" charset="2"/>
              </a:rPr>
              <a:t>  			NaOH  Na</a:t>
            </a:r>
            <a:r>
              <a:rPr lang="en-IN" sz="2800" baseline="30000" dirty="0">
                <a:sym typeface="Symbol" panose="05050102010706020507" pitchFamily="18" charset="2"/>
              </a:rPr>
              <a:t>+</a:t>
            </a:r>
            <a:r>
              <a:rPr lang="en-IN" sz="2800" dirty="0">
                <a:sym typeface="Symbol" panose="05050102010706020507" pitchFamily="18" charset="2"/>
              </a:rPr>
              <a:t> + OH</a:t>
            </a:r>
            <a:r>
              <a:rPr lang="en-IN" sz="2800" baseline="30000" dirty="0">
                <a:sym typeface="Symbol" panose="05050102010706020507" pitchFamily="18" charset="2"/>
              </a:rPr>
              <a:t>-</a:t>
            </a:r>
            <a:endParaRPr lang="en-IN" sz="2800" dirty="0">
              <a:sym typeface="Symbol" panose="05050102010706020507" pitchFamily="18" charset="2"/>
            </a:endParaRPr>
          </a:p>
          <a:p>
            <a:r>
              <a:rPr lang="en-IN" sz="2800" dirty="0">
                <a:sym typeface="Symbol" panose="05050102010706020507" pitchFamily="18" charset="2"/>
              </a:rPr>
              <a:t>     	(Acid)					(Base)</a:t>
            </a:r>
          </a:p>
        </p:txBody>
      </p:sp>
      <p:cxnSp>
        <p:nvCxnSpPr>
          <p:cNvPr id="6" name="Straight Connector 5">
            <a:extLst>
              <a:ext uri="{FF2B5EF4-FFF2-40B4-BE49-F238E27FC236}">
                <a16:creationId xmlns:a16="http://schemas.microsoft.com/office/drawing/2014/main" id="{6652B24D-631F-CFAC-3E15-AC9D788B6F6C}"/>
              </a:ext>
            </a:extLst>
          </p:cNvPr>
          <p:cNvCxnSpPr/>
          <p:nvPr/>
        </p:nvCxnSpPr>
        <p:spPr>
          <a:xfrm>
            <a:off x="5435600" y="1100667"/>
            <a:ext cx="0" cy="423333"/>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FA2ED0C5-C488-9100-BA45-5F258546DAE8}"/>
              </a:ext>
            </a:extLst>
          </p:cNvPr>
          <p:cNvCxnSpPr>
            <a:cxnSpLocks/>
          </p:cNvCxnSpPr>
          <p:nvPr/>
        </p:nvCxnSpPr>
        <p:spPr>
          <a:xfrm flipH="1">
            <a:off x="1981200" y="1100667"/>
            <a:ext cx="3454400" cy="389466"/>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7107833A-FF54-2B51-428A-8B62DF9234C2}"/>
              </a:ext>
            </a:extLst>
          </p:cNvPr>
          <p:cNvCxnSpPr>
            <a:cxnSpLocks/>
          </p:cNvCxnSpPr>
          <p:nvPr/>
        </p:nvCxnSpPr>
        <p:spPr>
          <a:xfrm>
            <a:off x="5435600" y="1100667"/>
            <a:ext cx="3335867" cy="423333"/>
          </a:xfrm>
          <a:prstGeom prst="line">
            <a:avLst/>
          </a:prstGeom>
          <a:ln/>
        </p:spPr>
        <p:style>
          <a:lnRef idx="3">
            <a:schemeClr val="accent2"/>
          </a:lnRef>
          <a:fillRef idx="0">
            <a:schemeClr val="accent2"/>
          </a:fillRef>
          <a:effectRef idx="2">
            <a:schemeClr val="accent2"/>
          </a:effectRef>
          <a:fontRef idx="minor">
            <a:schemeClr val="tx1"/>
          </a:fontRef>
        </p:style>
      </p:cxnSp>
      <p:pic>
        <p:nvPicPr>
          <p:cNvPr id="2" name="Picture 1">
            <a:extLst>
              <a:ext uri="{FF2B5EF4-FFF2-40B4-BE49-F238E27FC236}">
                <a16:creationId xmlns:a16="http://schemas.microsoft.com/office/drawing/2014/main" id="{9676728A-CA00-D8BC-212A-DA138A4A9D48}"/>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7505342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1AFC38-ABE7-E395-B803-AEC4644F091F}"/>
              </a:ext>
            </a:extLst>
          </p:cNvPr>
          <p:cNvSpPr txBox="1"/>
          <p:nvPr/>
        </p:nvSpPr>
        <p:spPr>
          <a:xfrm>
            <a:off x="704850" y="305068"/>
            <a:ext cx="10782300" cy="6247864"/>
          </a:xfrm>
          <a:prstGeom prst="rect">
            <a:avLst/>
          </a:prstGeom>
          <a:noFill/>
        </p:spPr>
        <p:txBody>
          <a:bodyPr wrap="square" rtlCol="0">
            <a:spAutoFit/>
          </a:bodyPr>
          <a:lstStyle/>
          <a:p>
            <a:r>
              <a:rPr lang="en-IN" sz="2800" dirty="0"/>
              <a:t>                                              </a:t>
            </a:r>
            <a:r>
              <a:rPr lang="en-IN" sz="3600" dirty="0">
                <a:ln>
                  <a:solidFill>
                    <a:srgbClr val="FF0000"/>
                  </a:solidFill>
                </a:ln>
                <a:effectLst>
                  <a:glow rad="228600">
                    <a:schemeClr val="accent5">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Types of Acid</a:t>
            </a:r>
          </a:p>
          <a:p>
            <a:endParaRPr lang="en-IN" sz="2800" dirty="0"/>
          </a:p>
          <a:p>
            <a:r>
              <a:rPr lang="en-IN" sz="2800" dirty="0"/>
              <a:t>Monobasic / 					</a:t>
            </a:r>
            <a:r>
              <a:rPr lang="en-IN" sz="2800" dirty="0" err="1"/>
              <a:t>Dibasis</a:t>
            </a:r>
            <a:r>
              <a:rPr lang="en-IN" sz="2800" dirty="0"/>
              <a:t> or 				Tribasic or </a:t>
            </a:r>
          </a:p>
          <a:p>
            <a:r>
              <a:rPr lang="en-IN" sz="2800" dirty="0"/>
              <a:t>Monoprotic						 Diprotic					Triprotic</a:t>
            </a:r>
          </a:p>
          <a:p>
            <a:endParaRPr lang="en-IN" sz="2800" dirty="0"/>
          </a:p>
          <a:p>
            <a:r>
              <a:rPr lang="en-IN" sz="2800" dirty="0"/>
              <a:t>- Give one H</a:t>
            </a:r>
            <a:r>
              <a:rPr lang="en-IN" sz="2800" baseline="30000" dirty="0"/>
              <a:t>+</a:t>
            </a:r>
            <a:r>
              <a:rPr lang="en-IN" sz="2800" dirty="0"/>
              <a:t>					- give 2H</a:t>
            </a:r>
            <a:r>
              <a:rPr lang="en-IN" sz="2800" baseline="30000" dirty="0"/>
              <a:t>+</a:t>
            </a:r>
            <a:r>
              <a:rPr lang="en-IN" sz="2800" dirty="0"/>
              <a:t>				- give 3H</a:t>
            </a:r>
            <a:r>
              <a:rPr lang="en-IN" sz="2800" baseline="30000" dirty="0"/>
              <a:t>+</a:t>
            </a:r>
            <a:endParaRPr lang="en-IN" sz="2800" dirty="0"/>
          </a:p>
          <a:p>
            <a:r>
              <a:rPr lang="en-IN" sz="2800" dirty="0" err="1"/>
              <a:t>Eg</a:t>
            </a:r>
            <a:r>
              <a:rPr lang="en-IN" sz="2800" dirty="0"/>
              <a:t>: HCl							</a:t>
            </a:r>
            <a:r>
              <a:rPr lang="en-IN" sz="2800" dirty="0" err="1"/>
              <a:t>Eg</a:t>
            </a:r>
            <a:r>
              <a:rPr lang="en-IN" sz="2800" dirty="0"/>
              <a:t>: H</a:t>
            </a:r>
            <a:r>
              <a:rPr lang="en-IN" sz="2800" baseline="-25000" dirty="0"/>
              <a:t>2</a:t>
            </a:r>
            <a:r>
              <a:rPr lang="en-IN" sz="2800" dirty="0"/>
              <a:t>SO</a:t>
            </a:r>
            <a:r>
              <a:rPr lang="en-IN" sz="2800" baseline="-25000" dirty="0"/>
              <a:t>4</a:t>
            </a:r>
            <a:r>
              <a:rPr lang="en-IN" sz="2800" dirty="0"/>
              <a:t> 				</a:t>
            </a:r>
            <a:r>
              <a:rPr lang="en-IN" sz="2800" dirty="0" err="1"/>
              <a:t>Eg</a:t>
            </a:r>
            <a:r>
              <a:rPr lang="en-IN" sz="2800" dirty="0"/>
              <a:t>: H</a:t>
            </a:r>
            <a:r>
              <a:rPr lang="en-IN" sz="2800" baseline="-25000" dirty="0"/>
              <a:t>3</a:t>
            </a:r>
            <a:r>
              <a:rPr lang="en-IN" sz="2800" dirty="0"/>
              <a:t>PO</a:t>
            </a:r>
            <a:r>
              <a:rPr lang="en-IN" sz="2800" baseline="-25000" dirty="0"/>
              <a:t>4</a:t>
            </a:r>
            <a:endParaRPr lang="en-IN" sz="2800" dirty="0"/>
          </a:p>
          <a:p>
            <a:endParaRPr lang="en-IN" sz="2800" dirty="0"/>
          </a:p>
          <a:p>
            <a:r>
              <a:rPr lang="en-IN" sz="2800" dirty="0"/>
              <a:t>Note: H</a:t>
            </a:r>
            <a:r>
              <a:rPr lang="en-IN" sz="2800" baseline="30000" dirty="0"/>
              <a:t>+</a:t>
            </a:r>
            <a:r>
              <a:rPr lang="en-IN" sz="2800" dirty="0"/>
              <a:t> ions does not exist in water and converts to hydronium ion (H</a:t>
            </a:r>
            <a:r>
              <a:rPr lang="en-IN" sz="2800" baseline="-25000" dirty="0"/>
              <a:t>3</a:t>
            </a:r>
            <a:r>
              <a:rPr lang="en-IN" sz="2800" dirty="0"/>
              <a:t>O</a:t>
            </a:r>
            <a:r>
              <a:rPr lang="en-IN" sz="2800" baseline="30000" dirty="0"/>
              <a:t>+</a:t>
            </a:r>
            <a:r>
              <a:rPr lang="en-IN" sz="2800" dirty="0"/>
              <a:t>) which will have a trigonal pyramidal geometry.       	H</a:t>
            </a:r>
          </a:p>
          <a:p>
            <a:endParaRPr lang="en-IN" sz="2800" dirty="0"/>
          </a:p>
          <a:p>
            <a:r>
              <a:rPr lang="en-IN" sz="2800" dirty="0"/>
              <a:t>																			O</a:t>
            </a:r>
          </a:p>
          <a:p>
            <a:r>
              <a:rPr lang="en-IN" sz="2800" dirty="0"/>
              <a:t>																		     (+)</a:t>
            </a:r>
          </a:p>
          <a:p>
            <a:r>
              <a:rPr lang="en-IN" sz="2800" dirty="0"/>
              <a:t>																	H				H</a:t>
            </a:r>
          </a:p>
        </p:txBody>
      </p:sp>
      <p:cxnSp>
        <p:nvCxnSpPr>
          <p:cNvPr id="6" name="Straight Connector 5">
            <a:extLst>
              <a:ext uri="{FF2B5EF4-FFF2-40B4-BE49-F238E27FC236}">
                <a16:creationId xmlns:a16="http://schemas.microsoft.com/office/drawing/2014/main" id="{E9E836F2-C8CF-24CE-B093-E16E5BFC366F}"/>
              </a:ext>
            </a:extLst>
          </p:cNvPr>
          <p:cNvCxnSpPr>
            <a:cxnSpLocks/>
          </p:cNvCxnSpPr>
          <p:nvPr/>
        </p:nvCxnSpPr>
        <p:spPr>
          <a:xfrm>
            <a:off x="5553075" y="1019175"/>
            <a:ext cx="0" cy="390525"/>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id="{56709AA8-B30E-3D4D-6F68-5BA3FC9976E2}"/>
              </a:ext>
            </a:extLst>
          </p:cNvPr>
          <p:cNvCxnSpPr/>
          <p:nvPr/>
        </p:nvCxnSpPr>
        <p:spPr>
          <a:xfrm>
            <a:off x="1562100" y="1047750"/>
            <a:ext cx="7219950"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63950AE8-A39D-BCDC-8EA0-CBAA90E301A8}"/>
              </a:ext>
            </a:extLst>
          </p:cNvPr>
          <p:cNvCxnSpPr>
            <a:cxnSpLocks/>
          </p:cNvCxnSpPr>
          <p:nvPr/>
        </p:nvCxnSpPr>
        <p:spPr>
          <a:xfrm>
            <a:off x="1581150" y="1047750"/>
            <a:ext cx="0" cy="36195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5607521E-AB02-AF06-6BBE-26CCF248B2B0}"/>
              </a:ext>
            </a:extLst>
          </p:cNvPr>
          <p:cNvCxnSpPr/>
          <p:nvPr/>
        </p:nvCxnSpPr>
        <p:spPr>
          <a:xfrm>
            <a:off x="8782050" y="1047750"/>
            <a:ext cx="0" cy="36195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8EBAA13A-1DBA-C081-95ED-D2872AE6B7BB}"/>
              </a:ext>
            </a:extLst>
          </p:cNvPr>
          <p:cNvCxnSpPr/>
          <p:nvPr/>
        </p:nvCxnSpPr>
        <p:spPr>
          <a:xfrm>
            <a:off x="9585960" y="4693920"/>
            <a:ext cx="0" cy="5029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C9EF97-2873-D1E3-73AC-9CD18CDB6749}"/>
              </a:ext>
            </a:extLst>
          </p:cNvPr>
          <p:cNvCxnSpPr/>
          <p:nvPr/>
        </p:nvCxnSpPr>
        <p:spPr>
          <a:xfrm>
            <a:off x="9753600" y="5478780"/>
            <a:ext cx="62484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00EF3F0-3569-5378-9587-BA419611CF6C}"/>
              </a:ext>
            </a:extLst>
          </p:cNvPr>
          <p:cNvCxnSpPr/>
          <p:nvPr/>
        </p:nvCxnSpPr>
        <p:spPr>
          <a:xfrm flipH="1">
            <a:off x="8782050" y="5478780"/>
            <a:ext cx="66675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B9C1EC8D-1CDB-D368-873C-B7AA62780D85}"/>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2780309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B74521-AE1A-E2AE-2D1D-FB9C47CC1835}"/>
              </a:ext>
            </a:extLst>
          </p:cNvPr>
          <p:cNvSpPr txBox="1"/>
          <p:nvPr/>
        </p:nvSpPr>
        <p:spPr>
          <a:xfrm>
            <a:off x="857250" y="1066413"/>
            <a:ext cx="9944100" cy="3231654"/>
          </a:xfrm>
          <a:prstGeom prst="rect">
            <a:avLst/>
          </a:prstGeom>
          <a:noFill/>
        </p:spPr>
        <p:txBody>
          <a:bodyPr wrap="square" rtlCol="0">
            <a:spAutoFit/>
          </a:bodyPr>
          <a:lstStyle/>
          <a:p>
            <a:pPr algn="ctr"/>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Types of Bases</a:t>
            </a:r>
          </a:p>
          <a:p>
            <a:endParaRPr lang="en-IN" sz="2800" dirty="0"/>
          </a:p>
          <a:p>
            <a:endParaRPr lang="en-IN" sz="2800" dirty="0"/>
          </a:p>
          <a:p>
            <a:r>
              <a:rPr lang="en-IN" sz="2800" dirty="0"/>
              <a:t>Monoacidic						</a:t>
            </a:r>
            <a:r>
              <a:rPr lang="en-IN" sz="2800" dirty="0" err="1"/>
              <a:t>Diacidic</a:t>
            </a:r>
            <a:r>
              <a:rPr lang="en-IN" sz="2800" dirty="0"/>
              <a:t>						</a:t>
            </a:r>
            <a:r>
              <a:rPr lang="en-IN" sz="2800" dirty="0" err="1"/>
              <a:t>Triacidic</a:t>
            </a:r>
            <a:endParaRPr lang="en-IN" sz="2800" dirty="0"/>
          </a:p>
          <a:p>
            <a:endParaRPr lang="en-IN" sz="2800" dirty="0"/>
          </a:p>
          <a:p>
            <a:r>
              <a:rPr lang="en-IN" sz="2800" dirty="0"/>
              <a:t>- Gives one OH</a:t>
            </a:r>
            <a:r>
              <a:rPr lang="en-IN" sz="2800" baseline="30000" dirty="0"/>
              <a:t>-</a:t>
            </a:r>
            <a:r>
              <a:rPr lang="en-IN" sz="2800" dirty="0"/>
              <a:t>					- gives 2OH</a:t>
            </a:r>
            <a:r>
              <a:rPr lang="en-IN" sz="2800" baseline="30000" dirty="0"/>
              <a:t>-</a:t>
            </a:r>
            <a:r>
              <a:rPr lang="en-IN" sz="2800" dirty="0"/>
              <a:t>					- gives 3OH</a:t>
            </a:r>
            <a:r>
              <a:rPr lang="en-IN" sz="2800" baseline="30000" dirty="0"/>
              <a:t>-</a:t>
            </a:r>
            <a:r>
              <a:rPr lang="en-IN" sz="2800" dirty="0"/>
              <a:t> </a:t>
            </a:r>
          </a:p>
          <a:p>
            <a:r>
              <a:rPr lang="en-IN" sz="2800" dirty="0" err="1"/>
              <a:t>Eg</a:t>
            </a:r>
            <a:r>
              <a:rPr lang="en-IN" sz="2800" dirty="0"/>
              <a:t>: KOH							</a:t>
            </a:r>
            <a:r>
              <a:rPr lang="en-IN" sz="2800" dirty="0" err="1"/>
              <a:t>Eg</a:t>
            </a:r>
            <a:r>
              <a:rPr lang="en-IN" sz="2800" dirty="0"/>
              <a:t>: Ca(OH)</a:t>
            </a:r>
            <a:r>
              <a:rPr lang="en-IN" sz="2800" baseline="-25000" dirty="0"/>
              <a:t>2</a:t>
            </a:r>
            <a:r>
              <a:rPr lang="en-IN" sz="2800" dirty="0"/>
              <a:t>					</a:t>
            </a:r>
            <a:r>
              <a:rPr lang="en-IN" sz="2800" dirty="0" err="1"/>
              <a:t>Eg</a:t>
            </a:r>
            <a:r>
              <a:rPr lang="en-IN" sz="2800" dirty="0"/>
              <a:t>: Al(OH)</a:t>
            </a:r>
            <a:r>
              <a:rPr lang="en-IN" sz="2800" baseline="-25000" dirty="0"/>
              <a:t>3</a:t>
            </a:r>
            <a:endParaRPr lang="en-IN" sz="2800" dirty="0"/>
          </a:p>
        </p:txBody>
      </p:sp>
      <p:cxnSp>
        <p:nvCxnSpPr>
          <p:cNvPr id="6" name="Straight Connector 5">
            <a:extLst>
              <a:ext uri="{FF2B5EF4-FFF2-40B4-BE49-F238E27FC236}">
                <a16:creationId xmlns:a16="http://schemas.microsoft.com/office/drawing/2014/main" id="{0EC72E56-A831-C48F-FF81-04BCB1D57C79}"/>
              </a:ext>
            </a:extLst>
          </p:cNvPr>
          <p:cNvCxnSpPr/>
          <p:nvPr/>
        </p:nvCxnSpPr>
        <p:spPr>
          <a:xfrm>
            <a:off x="5829300" y="1714500"/>
            <a:ext cx="0" cy="81915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id="{5AA7F5D8-E7CD-D378-59ED-D871D9375E48}"/>
              </a:ext>
            </a:extLst>
          </p:cNvPr>
          <p:cNvCxnSpPr/>
          <p:nvPr/>
        </p:nvCxnSpPr>
        <p:spPr>
          <a:xfrm>
            <a:off x="2000250" y="2171700"/>
            <a:ext cx="7467600"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1B1AED20-7702-BDD8-6384-654A2173E885}"/>
              </a:ext>
            </a:extLst>
          </p:cNvPr>
          <p:cNvCxnSpPr>
            <a:cxnSpLocks/>
          </p:cNvCxnSpPr>
          <p:nvPr/>
        </p:nvCxnSpPr>
        <p:spPr>
          <a:xfrm>
            <a:off x="2000250" y="2171700"/>
            <a:ext cx="0" cy="44196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47713870-167E-066C-6554-E2DEEF76AC76}"/>
              </a:ext>
            </a:extLst>
          </p:cNvPr>
          <p:cNvCxnSpPr>
            <a:cxnSpLocks/>
          </p:cNvCxnSpPr>
          <p:nvPr/>
        </p:nvCxnSpPr>
        <p:spPr>
          <a:xfrm>
            <a:off x="9467850" y="2171700"/>
            <a:ext cx="0" cy="510540"/>
          </a:xfrm>
          <a:prstGeom prst="line">
            <a:avLst/>
          </a:prstGeom>
          <a:ln/>
        </p:spPr>
        <p:style>
          <a:lnRef idx="3">
            <a:schemeClr val="accent2"/>
          </a:lnRef>
          <a:fillRef idx="0">
            <a:schemeClr val="accent2"/>
          </a:fillRef>
          <a:effectRef idx="2">
            <a:schemeClr val="accent2"/>
          </a:effectRef>
          <a:fontRef idx="minor">
            <a:schemeClr val="tx1"/>
          </a:fontRef>
        </p:style>
      </p:cxnSp>
      <p:pic>
        <p:nvPicPr>
          <p:cNvPr id="2" name="Picture 1">
            <a:extLst>
              <a:ext uri="{FF2B5EF4-FFF2-40B4-BE49-F238E27FC236}">
                <a16:creationId xmlns:a16="http://schemas.microsoft.com/office/drawing/2014/main" id="{47EB3EC8-1043-33BC-CBCD-1CB3E5668A01}"/>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302222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5644E4-EE15-86C7-77DE-AED5D7904E14}"/>
              </a:ext>
            </a:extLst>
          </p:cNvPr>
          <p:cNvSpPr txBox="1"/>
          <p:nvPr/>
        </p:nvSpPr>
        <p:spPr>
          <a:xfrm>
            <a:off x="626533" y="677333"/>
            <a:ext cx="10820400" cy="3970318"/>
          </a:xfrm>
          <a:prstGeom prst="rect">
            <a:avLst/>
          </a:prstGeom>
          <a:noFill/>
        </p:spPr>
        <p:txBody>
          <a:bodyPr wrap="square" rtlCol="0">
            <a:spAutoFit/>
          </a:bodyPr>
          <a:lstStyle/>
          <a:p>
            <a:r>
              <a:rPr lang="en-IN" sz="2800" dirty="0"/>
              <a:t>Bronsted – Lowry concept</a:t>
            </a:r>
          </a:p>
          <a:p>
            <a:endParaRPr lang="en-IN" sz="2800" dirty="0"/>
          </a:p>
          <a:p>
            <a:r>
              <a:rPr lang="en-IN" sz="2800" dirty="0"/>
              <a:t>Acid – species which donate H</a:t>
            </a:r>
            <a:r>
              <a:rPr lang="en-IN" sz="2800" baseline="30000" dirty="0"/>
              <a:t>+</a:t>
            </a:r>
            <a:r>
              <a:rPr lang="en-IN" sz="2800" dirty="0"/>
              <a:t> </a:t>
            </a:r>
            <a:r>
              <a:rPr lang="en-IN" sz="2800" dirty="0" err="1"/>
              <a:t>eg</a:t>
            </a:r>
            <a:r>
              <a:rPr lang="en-IN" sz="2800" dirty="0"/>
              <a:t>: HCl</a:t>
            </a:r>
          </a:p>
          <a:p>
            <a:endParaRPr lang="en-IN" sz="2800" dirty="0"/>
          </a:p>
          <a:p>
            <a:r>
              <a:rPr lang="en-IN" sz="2800" dirty="0"/>
              <a:t>Base – species which can accept H</a:t>
            </a:r>
            <a:r>
              <a:rPr lang="en-IN" sz="2800" baseline="30000" dirty="0"/>
              <a:t>+</a:t>
            </a:r>
            <a:r>
              <a:rPr lang="en-IN" sz="2800" dirty="0"/>
              <a:t> </a:t>
            </a:r>
            <a:r>
              <a:rPr lang="en-IN" sz="2800" dirty="0" err="1"/>
              <a:t>eg</a:t>
            </a:r>
            <a:r>
              <a:rPr lang="en-IN" sz="2800" dirty="0"/>
              <a:t>: NH</a:t>
            </a:r>
            <a:r>
              <a:rPr lang="en-IN" sz="2800" baseline="-25000" dirty="0"/>
              <a:t>3</a:t>
            </a:r>
            <a:endParaRPr lang="en-IN" sz="2800" dirty="0"/>
          </a:p>
          <a:p>
            <a:endParaRPr lang="en-IN" sz="2800" dirty="0"/>
          </a:p>
          <a:p>
            <a:endParaRPr lang="en-IN" sz="2800" dirty="0"/>
          </a:p>
          <a:p>
            <a:r>
              <a:rPr lang="en-IN" sz="2800" dirty="0" err="1"/>
              <a:t>Eg</a:t>
            </a:r>
            <a:r>
              <a:rPr lang="en-IN" sz="2800" dirty="0"/>
              <a:t>: 	HCl 	+ 	NH</a:t>
            </a:r>
            <a:r>
              <a:rPr lang="en-IN" sz="2800" baseline="-25000" dirty="0"/>
              <a:t>3</a:t>
            </a:r>
            <a:r>
              <a:rPr lang="en-IN" sz="2800" dirty="0"/>
              <a:t> 				NH</a:t>
            </a:r>
            <a:r>
              <a:rPr lang="en-IN" sz="2800" baseline="-25000" dirty="0"/>
              <a:t>4</a:t>
            </a:r>
            <a:r>
              <a:rPr lang="en-IN" sz="2800" dirty="0"/>
              <a:t>			+ 		Cl</a:t>
            </a:r>
            <a:r>
              <a:rPr lang="en-IN" sz="2800" baseline="30000" dirty="0"/>
              <a:t>-</a:t>
            </a:r>
            <a:r>
              <a:rPr lang="en-IN" sz="2800" dirty="0"/>
              <a:t> </a:t>
            </a:r>
          </a:p>
          <a:p>
            <a:r>
              <a:rPr lang="en-IN" sz="2800" dirty="0"/>
              <a:t>		Acid 		Base			</a:t>
            </a:r>
            <a:r>
              <a:rPr lang="en-IN" sz="2800" dirty="0" err="1"/>
              <a:t>Conjucate</a:t>
            </a:r>
            <a:r>
              <a:rPr lang="en-IN" sz="2800" dirty="0"/>
              <a:t> Acid		Conjugate Base</a:t>
            </a:r>
          </a:p>
        </p:txBody>
      </p:sp>
      <p:graphicFrame>
        <p:nvGraphicFramePr>
          <p:cNvPr id="5" name="Object 4">
            <a:extLst>
              <a:ext uri="{FF2B5EF4-FFF2-40B4-BE49-F238E27FC236}">
                <a16:creationId xmlns:a16="http://schemas.microsoft.com/office/drawing/2014/main" id="{AADC09CE-5E97-7267-A338-489F6BBBA962}"/>
              </a:ext>
            </a:extLst>
          </p:cNvPr>
          <p:cNvGraphicFramePr>
            <a:graphicFrameLocks noChangeAspect="1"/>
          </p:cNvGraphicFramePr>
          <p:nvPr>
            <p:extLst>
              <p:ext uri="{D42A27DB-BD31-4B8C-83A1-F6EECF244321}">
                <p14:modId xmlns:p14="http://schemas.microsoft.com/office/powerpoint/2010/main" val="2883217564"/>
              </p:ext>
            </p:extLst>
          </p:nvPr>
        </p:nvGraphicFramePr>
        <p:xfrm>
          <a:off x="3816880" y="3742266"/>
          <a:ext cx="1169987" cy="446087"/>
        </p:xfrm>
        <a:graphic>
          <a:graphicData uri="http://schemas.openxmlformats.org/presentationml/2006/ole">
            <mc:AlternateContent xmlns:mc="http://schemas.openxmlformats.org/markup-compatibility/2006">
              <mc:Choice xmlns:v="urn:schemas-microsoft-com:vml" Requires="v">
                <p:oleObj name="Equation" r:id="rId2" imgW="1170538" imgH="446679" progId="Equation.DSMT4">
                  <p:embed/>
                </p:oleObj>
              </mc:Choice>
              <mc:Fallback>
                <p:oleObj name="Equation" r:id="rId2" imgW="1170538" imgH="446679" progId="Equation.DSMT4">
                  <p:embed/>
                  <p:pic>
                    <p:nvPicPr>
                      <p:cNvPr id="0" name=""/>
                      <p:cNvPicPr/>
                      <p:nvPr/>
                    </p:nvPicPr>
                    <p:blipFill>
                      <a:blip r:embed="rId3"/>
                      <a:stretch>
                        <a:fillRect/>
                      </a:stretch>
                    </p:blipFill>
                    <p:spPr>
                      <a:xfrm>
                        <a:off x="3816880" y="3742266"/>
                        <a:ext cx="1169987" cy="4460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CBD0720D-0B69-BB1B-7FFE-F00299B07992}"/>
              </a:ext>
            </a:extLst>
          </p:cNvPr>
          <p:cNvCxnSpPr/>
          <p:nvPr/>
        </p:nvCxnSpPr>
        <p:spPr>
          <a:xfrm flipV="1">
            <a:off x="1862667" y="3429000"/>
            <a:ext cx="0" cy="3132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2D34C8-C6D6-D133-06F6-57B3671D84E9}"/>
              </a:ext>
            </a:extLst>
          </p:cNvPr>
          <p:cNvCxnSpPr/>
          <p:nvPr/>
        </p:nvCxnSpPr>
        <p:spPr>
          <a:xfrm>
            <a:off x="1862667" y="3429000"/>
            <a:ext cx="62822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2CA24-2963-30B4-8C03-E42FDCD20FB5}"/>
              </a:ext>
            </a:extLst>
          </p:cNvPr>
          <p:cNvCxnSpPr/>
          <p:nvPr/>
        </p:nvCxnSpPr>
        <p:spPr>
          <a:xfrm>
            <a:off x="8128000" y="3429000"/>
            <a:ext cx="0" cy="3132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0C290F-E370-4E4C-F985-63262FDAA6CE}"/>
              </a:ext>
            </a:extLst>
          </p:cNvPr>
          <p:cNvCxnSpPr>
            <a:cxnSpLocks/>
          </p:cNvCxnSpPr>
          <p:nvPr/>
        </p:nvCxnSpPr>
        <p:spPr>
          <a:xfrm>
            <a:off x="3386667" y="4647651"/>
            <a:ext cx="0" cy="550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5336EF-259F-2533-93FD-7C935BABAA7D}"/>
              </a:ext>
            </a:extLst>
          </p:cNvPr>
          <p:cNvCxnSpPr/>
          <p:nvPr/>
        </p:nvCxnSpPr>
        <p:spPr>
          <a:xfrm>
            <a:off x="3369733" y="5198533"/>
            <a:ext cx="2489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34957B5-C028-9F22-CF93-A7A1682761E4}"/>
              </a:ext>
            </a:extLst>
          </p:cNvPr>
          <p:cNvCxnSpPr>
            <a:cxnSpLocks/>
          </p:cNvCxnSpPr>
          <p:nvPr/>
        </p:nvCxnSpPr>
        <p:spPr>
          <a:xfrm flipV="1">
            <a:off x="5858933" y="4664310"/>
            <a:ext cx="0" cy="5342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573CCE3-4EF7-C94E-4766-0058B89B924D}"/>
              </a:ext>
            </a:extLst>
          </p:cNvPr>
          <p:cNvPicPr>
            <a:picLocks noChangeAspect="1"/>
          </p:cNvPicPr>
          <p:nvPr/>
        </p:nvPicPr>
        <p:blipFill>
          <a:blip r:embed="rId4"/>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951483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C10FB8-62A5-7EE7-83D8-CF19954FEA5A}"/>
              </a:ext>
            </a:extLst>
          </p:cNvPr>
          <p:cNvSpPr txBox="1"/>
          <p:nvPr/>
        </p:nvSpPr>
        <p:spPr>
          <a:xfrm>
            <a:off x="592666" y="366623"/>
            <a:ext cx="9279467" cy="6247864"/>
          </a:xfrm>
          <a:prstGeom prst="rect">
            <a:avLst/>
          </a:prstGeom>
          <a:noFill/>
        </p:spPr>
        <p:txBody>
          <a:bodyPr wrap="square" rtlCol="0">
            <a:spAutoFit/>
          </a:bodyPr>
          <a:lstStyle/>
          <a:p>
            <a:r>
              <a:rPr lang="en-IN" sz="3600" b="1" dirty="0">
                <a:ln w="9525">
                  <a:solidFill>
                    <a:srgbClr val="FF0000"/>
                  </a:solidFill>
                  <a:prstDash val="solid"/>
                </a:ln>
                <a:solidFill>
                  <a:srgbClr val="92D050"/>
                </a:solidFill>
                <a:effectLst>
                  <a:glow rad="228600">
                    <a:schemeClr val="accent5">
                      <a:satMod val="175000"/>
                      <a:alpha val="40000"/>
                    </a:schemeClr>
                  </a:glow>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Conjugate Acid Base pair:– </a:t>
            </a:r>
          </a:p>
          <a:p>
            <a:r>
              <a:rPr lang="en-IN" sz="2800" dirty="0"/>
              <a:t>	</a:t>
            </a:r>
          </a:p>
          <a:p>
            <a:r>
              <a:rPr lang="en-IN" sz="2800" dirty="0"/>
              <a:t>	Acid – base pair, related through loss or gain of a proton</a:t>
            </a:r>
          </a:p>
          <a:p>
            <a:r>
              <a:rPr lang="en-IN" sz="2800" dirty="0"/>
              <a:t>	</a:t>
            </a:r>
            <a:r>
              <a:rPr lang="en-IN" sz="2800" dirty="0" err="1"/>
              <a:t>Eg</a:t>
            </a:r>
            <a:r>
              <a:rPr lang="en-IN" sz="2800" dirty="0"/>
              <a:t>: H</a:t>
            </a:r>
            <a:r>
              <a:rPr lang="en-IN" sz="2800" baseline="-25000" dirty="0"/>
              <a:t>2</a:t>
            </a:r>
            <a:r>
              <a:rPr lang="en-IN" sz="2800" dirty="0"/>
              <a:t>O &amp; H</a:t>
            </a:r>
            <a:r>
              <a:rPr lang="en-IN" sz="2800" baseline="-25000" dirty="0"/>
              <a:t>3</a:t>
            </a:r>
            <a:r>
              <a:rPr lang="en-IN" sz="2800" dirty="0"/>
              <a:t>O, CH</a:t>
            </a:r>
            <a:r>
              <a:rPr lang="en-IN" sz="2800" baseline="-25000" dirty="0"/>
              <a:t>3</a:t>
            </a:r>
            <a:r>
              <a:rPr lang="en-IN" sz="2800" dirty="0"/>
              <a:t>COOH &amp; CH</a:t>
            </a:r>
            <a:r>
              <a:rPr lang="en-IN" sz="2800" baseline="-25000" dirty="0"/>
              <a:t>3</a:t>
            </a:r>
            <a:r>
              <a:rPr lang="en-IN" sz="2800" dirty="0"/>
              <a:t>COO</a:t>
            </a:r>
            <a:r>
              <a:rPr lang="en-IN" sz="2800" baseline="30000" dirty="0"/>
              <a:t>-</a:t>
            </a:r>
            <a:endParaRPr lang="en-IN" sz="2800" dirty="0"/>
          </a:p>
          <a:p>
            <a:endParaRPr lang="en-IN" sz="2800" dirty="0"/>
          </a:p>
          <a:p>
            <a:r>
              <a:rPr lang="en-IN" sz="2800" dirty="0"/>
              <a:t>Note: Conjugate base of strong acid is – very weak</a:t>
            </a:r>
          </a:p>
          <a:p>
            <a:endParaRPr lang="en-IN" sz="2800" dirty="0"/>
          </a:p>
          <a:p>
            <a:r>
              <a:rPr lang="en-IN" sz="2800" dirty="0"/>
              <a:t>		HCl 		</a:t>
            </a:r>
            <a:r>
              <a:rPr lang="en-IN" sz="2800" dirty="0">
                <a:sym typeface="Symbol" panose="05050102010706020507" pitchFamily="18" charset="2"/>
              </a:rPr>
              <a:t> 			H</a:t>
            </a:r>
            <a:r>
              <a:rPr lang="en-IN" sz="2800" baseline="30000" dirty="0">
                <a:sym typeface="Symbol" panose="05050102010706020507" pitchFamily="18" charset="2"/>
              </a:rPr>
              <a:t>+</a:t>
            </a:r>
            <a:r>
              <a:rPr lang="en-IN" sz="2800" dirty="0">
                <a:sym typeface="Symbol" panose="05050102010706020507" pitchFamily="18" charset="2"/>
              </a:rPr>
              <a:t> + Cl</a:t>
            </a:r>
            <a:r>
              <a:rPr lang="en-IN" sz="2800" baseline="30000" dirty="0">
                <a:sym typeface="Symbol" panose="05050102010706020507" pitchFamily="18" charset="2"/>
              </a:rPr>
              <a:t>-</a:t>
            </a:r>
            <a:endParaRPr lang="en-IN" sz="2800" dirty="0">
              <a:sym typeface="Symbol" panose="05050102010706020507" pitchFamily="18" charset="2"/>
            </a:endParaRPr>
          </a:p>
          <a:p>
            <a:r>
              <a:rPr lang="en-IN" sz="2800" dirty="0">
                <a:sym typeface="Symbol" panose="05050102010706020507" pitchFamily="18" charset="2"/>
              </a:rPr>
              <a:t>       Strong acid           very weak base</a:t>
            </a:r>
          </a:p>
          <a:p>
            <a:endParaRPr lang="en-IN" sz="2800" dirty="0">
              <a:sym typeface="Symbol" panose="05050102010706020507" pitchFamily="18" charset="2"/>
            </a:endParaRPr>
          </a:p>
          <a:p>
            <a:r>
              <a:rPr lang="en-IN" sz="2800" dirty="0">
                <a:sym typeface="Symbol" panose="05050102010706020507" pitchFamily="18" charset="2"/>
              </a:rPr>
              <a:t>	- Conjugate base of weak and is strong</a:t>
            </a:r>
          </a:p>
          <a:p>
            <a:r>
              <a:rPr lang="en-IN" sz="2800" dirty="0">
                <a:sym typeface="Symbol" panose="05050102010706020507" pitchFamily="18" charset="2"/>
              </a:rPr>
              <a:t>	</a:t>
            </a:r>
          </a:p>
          <a:p>
            <a:r>
              <a:rPr lang="en-IN" sz="2800" dirty="0">
                <a:sym typeface="Symbol" panose="05050102010706020507" pitchFamily="18" charset="2"/>
              </a:rPr>
              <a:t>		CH</a:t>
            </a:r>
            <a:r>
              <a:rPr lang="en-IN" sz="2800" baseline="-25000" dirty="0">
                <a:sym typeface="Symbol" panose="05050102010706020507" pitchFamily="18" charset="2"/>
              </a:rPr>
              <a:t>4</a:t>
            </a:r>
            <a:r>
              <a:rPr lang="en-IN" sz="2800" dirty="0">
                <a:sym typeface="Symbol" panose="05050102010706020507" pitchFamily="18" charset="2"/>
              </a:rPr>
              <a:t>              		H</a:t>
            </a:r>
            <a:r>
              <a:rPr lang="en-IN" sz="2800" baseline="30000" dirty="0">
                <a:sym typeface="Symbol" panose="05050102010706020507" pitchFamily="18" charset="2"/>
              </a:rPr>
              <a:t>+</a:t>
            </a:r>
            <a:r>
              <a:rPr lang="en-IN" sz="2800" dirty="0">
                <a:sym typeface="Symbol" panose="05050102010706020507" pitchFamily="18" charset="2"/>
              </a:rPr>
              <a:t> + CH</a:t>
            </a:r>
            <a:r>
              <a:rPr lang="en-IN" sz="2800" baseline="-25000" dirty="0">
                <a:sym typeface="Symbol" panose="05050102010706020507" pitchFamily="18" charset="2"/>
              </a:rPr>
              <a:t>3</a:t>
            </a:r>
            <a:r>
              <a:rPr lang="en-IN" sz="2800" baseline="30000" dirty="0">
                <a:sym typeface="Symbol" panose="05050102010706020507" pitchFamily="18" charset="2"/>
              </a:rPr>
              <a:t>-</a:t>
            </a:r>
            <a:endParaRPr lang="en-IN" sz="2800" dirty="0">
              <a:sym typeface="Symbol" panose="05050102010706020507" pitchFamily="18" charset="2"/>
            </a:endParaRPr>
          </a:p>
          <a:p>
            <a:r>
              <a:rPr lang="en-IN" sz="2800" dirty="0">
                <a:sym typeface="Symbol" panose="05050102010706020507" pitchFamily="18" charset="2"/>
              </a:rPr>
              <a:t>	Weak acid			Strong base</a:t>
            </a:r>
            <a:endParaRPr lang="en-IN" sz="2800" dirty="0"/>
          </a:p>
        </p:txBody>
      </p:sp>
      <p:pic>
        <p:nvPicPr>
          <p:cNvPr id="2" name="Picture 1">
            <a:extLst>
              <a:ext uri="{FF2B5EF4-FFF2-40B4-BE49-F238E27FC236}">
                <a16:creationId xmlns:a16="http://schemas.microsoft.com/office/drawing/2014/main" id="{841157F7-2C54-7D92-D94A-DF14973BB57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75126BF5-AFED-1E11-01FC-E1CBC1317775}"/>
              </a:ext>
            </a:extLst>
          </p:cNvPr>
          <p:cNvGraphicFramePr>
            <a:graphicFrameLocks noChangeAspect="1"/>
          </p:cNvGraphicFramePr>
          <p:nvPr>
            <p:extLst>
              <p:ext uri="{D42A27DB-BD31-4B8C-83A1-F6EECF244321}">
                <p14:modId xmlns:p14="http://schemas.microsoft.com/office/powerpoint/2010/main" val="1420958092"/>
              </p:ext>
            </p:extLst>
          </p:nvPr>
        </p:nvGraphicFramePr>
        <p:xfrm>
          <a:off x="2798763" y="566420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2798763" y="5664200"/>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16089345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671635-55C5-FB0B-C9DE-0EB5D26D8E58}"/>
              </a:ext>
            </a:extLst>
          </p:cNvPr>
          <p:cNvSpPr txBox="1"/>
          <p:nvPr/>
        </p:nvSpPr>
        <p:spPr>
          <a:xfrm>
            <a:off x="677333" y="677333"/>
            <a:ext cx="10634134" cy="5078313"/>
          </a:xfrm>
          <a:prstGeom prst="rect">
            <a:avLst/>
          </a:prstGeom>
          <a:noFill/>
        </p:spPr>
        <p:txBody>
          <a:bodyPr wrap="square" rtlCol="0">
            <a:spAutoFit/>
          </a:bodyPr>
          <a:lstStyle/>
          <a:p>
            <a:r>
              <a:rPr lang="en-IN" sz="2800" dirty="0">
                <a:solidFill>
                  <a:srgbClr val="FF0000"/>
                </a:solidFill>
              </a:rPr>
              <a:t>Note: </a:t>
            </a:r>
          </a:p>
          <a:p>
            <a:endParaRPr lang="en-IN" sz="2800" dirty="0"/>
          </a:p>
          <a:p>
            <a:r>
              <a:rPr lang="en-IN" sz="3600" b="1" dirty="0">
                <a:ln w="12700" cmpd="sng">
                  <a:solidFill>
                    <a:srgbClr val="7030A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Amphoteric species</a:t>
            </a:r>
          </a:p>
          <a:p>
            <a:endParaRPr lang="en-IN" sz="3600" dirty="0">
              <a:latin typeface="Tahoma" panose="020B0604030504040204" pitchFamily="34" charset="0"/>
              <a:ea typeface="Tahoma" panose="020B0604030504040204" pitchFamily="34" charset="0"/>
              <a:cs typeface="Tahoma" panose="020B0604030504040204" pitchFamily="34" charset="0"/>
            </a:endParaRPr>
          </a:p>
          <a:p>
            <a:r>
              <a:rPr lang="en-IN" sz="2800" dirty="0"/>
              <a:t>	- Species which can act as acid as well as base</a:t>
            </a:r>
          </a:p>
          <a:p>
            <a:endParaRPr lang="en-IN" sz="2800" dirty="0"/>
          </a:p>
          <a:p>
            <a:r>
              <a:rPr lang="en-IN" sz="2800" dirty="0" err="1"/>
              <a:t>Eg</a:t>
            </a:r>
            <a:r>
              <a:rPr lang="en-IN" sz="2800" dirty="0"/>
              <a:t>: 	HCl + H</a:t>
            </a:r>
            <a:r>
              <a:rPr lang="en-IN" sz="2800" baseline="-25000" dirty="0"/>
              <a:t>2</a:t>
            </a:r>
            <a:r>
              <a:rPr lang="en-IN" sz="2800" dirty="0"/>
              <a:t>O                   H</a:t>
            </a:r>
            <a:r>
              <a:rPr lang="en-IN" sz="2800" baseline="-25000" dirty="0"/>
              <a:t>3</a:t>
            </a:r>
            <a:r>
              <a:rPr lang="en-IN" sz="2800" dirty="0"/>
              <a:t>O</a:t>
            </a:r>
            <a:r>
              <a:rPr lang="en-IN" sz="2800" baseline="30000" dirty="0"/>
              <a:t>+</a:t>
            </a:r>
            <a:r>
              <a:rPr lang="en-IN" sz="2800" dirty="0"/>
              <a:t> + Cl</a:t>
            </a:r>
            <a:r>
              <a:rPr lang="en-IN" sz="2800" baseline="30000" dirty="0"/>
              <a:t>-</a:t>
            </a:r>
            <a:r>
              <a:rPr lang="en-IN" sz="2800" dirty="0"/>
              <a:t> </a:t>
            </a:r>
          </a:p>
          <a:p>
            <a:r>
              <a:rPr lang="en-IN" sz="2800" dirty="0"/>
              <a:t>			Base</a:t>
            </a:r>
          </a:p>
          <a:p>
            <a:r>
              <a:rPr lang="en-IN" sz="2800" dirty="0"/>
              <a:t>									</a:t>
            </a:r>
            <a:r>
              <a:rPr lang="en-IN" sz="2800" dirty="0">
                <a:sym typeface="Symbol" panose="05050102010706020507" pitchFamily="18" charset="2"/>
              </a:rPr>
              <a:t> H</a:t>
            </a:r>
            <a:r>
              <a:rPr lang="en-IN" sz="2800" baseline="-25000" dirty="0">
                <a:sym typeface="Symbol" panose="05050102010706020507" pitchFamily="18" charset="2"/>
              </a:rPr>
              <a:t>2</a:t>
            </a:r>
            <a:r>
              <a:rPr lang="en-IN" sz="2800" dirty="0">
                <a:sym typeface="Symbol" panose="05050102010706020507" pitchFamily="18" charset="2"/>
              </a:rPr>
              <a:t>O</a:t>
            </a:r>
            <a:r>
              <a:rPr lang="en-IN" sz="2800" baseline="30000" dirty="0">
                <a:sym typeface="Symbol" panose="05050102010706020507" pitchFamily="18" charset="2"/>
              </a:rPr>
              <a:t>-</a:t>
            </a:r>
            <a:r>
              <a:rPr lang="en-IN" sz="2800" dirty="0">
                <a:sym typeface="Symbol" panose="05050102010706020507" pitchFamily="18" charset="2"/>
              </a:rPr>
              <a:t> - Amphoteric</a:t>
            </a:r>
            <a:endParaRPr lang="en-IN" sz="2800" dirty="0"/>
          </a:p>
          <a:p>
            <a:r>
              <a:rPr lang="en-IN" sz="2800" dirty="0"/>
              <a:t>		NH</a:t>
            </a:r>
            <a:r>
              <a:rPr lang="en-IN" sz="2800" baseline="-25000" dirty="0"/>
              <a:t>3</a:t>
            </a:r>
            <a:r>
              <a:rPr lang="en-IN" sz="2800" dirty="0"/>
              <a:t> + H</a:t>
            </a:r>
            <a:r>
              <a:rPr lang="en-IN" sz="2800" baseline="-25000" dirty="0"/>
              <a:t>2</a:t>
            </a:r>
            <a:r>
              <a:rPr lang="en-IN" sz="2800" dirty="0"/>
              <a:t>O                  NH</a:t>
            </a:r>
            <a:r>
              <a:rPr lang="en-IN" sz="2800" baseline="-25000" dirty="0"/>
              <a:t>4</a:t>
            </a:r>
            <a:r>
              <a:rPr lang="en-IN" sz="2800" baseline="30000" dirty="0"/>
              <a:t>+</a:t>
            </a:r>
            <a:r>
              <a:rPr lang="en-IN" sz="2800" dirty="0"/>
              <a:t> + OH</a:t>
            </a:r>
            <a:r>
              <a:rPr lang="en-IN" sz="2800" baseline="30000" dirty="0"/>
              <a:t>-</a:t>
            </a:r>
            <a:r>
              <a:rPr lang="en-IN" sz="2800" dirty="0"/>
              <a:t> </a:t>
            </a:r>
          </a:p>
          <a:p>
            <a:r>
              <a:rPr lang="en-IN" sz="2800" dirty="0"/>
              <a:t>			Acid</a:t>
            </a:r>
          </a:p>
        </p:txBody>
      </p:sp>
      <p:pic>
        <p:nvPicPr>
          <p:cNvPr id="2" name="Picture 1">
            <a:extLst>
              <a:ext uri="{FF2B5EF4-FFF2-40B4-BE49-F238E27FC236}">
                <a16:creationId xmlns:a16="http://schemas.microsoft.com/office/drawing/2014/main" id="{3DDB662F-3326-C170-CB57-1A4E732F7648}"/>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EEFCE4BA-D160-B8F1-269D-D0A8F57A1183}"/>
              </a:ext>
            </a:extLst>
          </p:cNvPr>
          <p:cNvGraphicFramePr>
            <a:graphicFrameLocks noChangeAspect="1"/>
          </p:cNvGraphicFramePr>
          <p:nvPr>
            <p:extLst>
              <p:ext uri="{D42A27DB-BD31-4B8C-83A1-F6EECF244321}">
                <p14:modId xmlns:p14="http://schemas.microsoft.com/office/powerpoint/2010/main" val="1839459487"/>
              </p:ext>
            </p:extLst>
          </p:nvPr>
        </p:nvGraphicFramePr>
        <p:xfrm>
          <a:off x="3571345" y="356870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3571345" y="3568700"/>
                        <a:ext cx="612775" cy="4794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0F07564-1F08-1E2B-7408-BF097F8D62B4}"/>
              </a:ext>
            </a:extLst>
          </p:cNvPr>
          <p:cNvGraphicFramePr>
            <a:graphicFrameLocks noChangeAspect="1"/>
          </p:cNvGraphicFramePr>
          <p:nvPr>
            <p:extLst>
              <p:ext uri="{D42A27DB-BD31-4B8C-83A1-F6EECF244321}">
                <p14:modId xmlns:p14="http://schemas.microsoft.com/office/powerpoint/2010/main" val="2265131948"/>
              </p:ext>
            </p:extLst>
          </p:nvPr>
        </p:nvGraphicFramePr>
        <p:xfrm>
          <a:off x="3703638" y="4620815"/>
          <a:ext cx="612775" cy="479425"/>
        </p:xfrm>
        <a:graphic>
          <a:graphicData uri="http://schemas.openxmlformats.org/presentationml/2006/ole">
            <mc:AlternateContent xmlns:mc="http://schemas.openxmlformats.org/markup-compatibility/2006">
              <mc:Choice xmlns:v="urn:schemas-microsoft-com:vml" Requires="v">
                <p:oleObj name="Equation" r:id="rId5" imgW="612796" imgH="478765" progId="Equation.DSMT4">
                  <p:embed/>
                </p:oleObj>
              </mc:Choice>
              <mc:Fallback>
                <p:oleObj name="Equation" r:id="rId5" imgW="612796" imgH="478765" progId="Equation.DSMT4">
                  <p:embed/>
                  <p:pic>
                    <p:nvPicPr>
                      <p:cNvPr id="0" name=""/>
                      <p:cNvPicPr/>
                      <p:nvPr/>
                    </p:nvPicPr>
                    <p:blipFill>
                      <a:blip r:embed="rId6"/>
                      <a:stretch>
                        <a:fillRect/>
                      </a:stretch>
                    </p:blipFill>
                    <p:spPr>
                      <a:xfrm>
                        <a:off x="3703638" y="4620815"/>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3729091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E95F0C-600E-BE33-7BAC-B735C5E69048}"/>
              </a:ext>
            </a:extLst>
          </p:cNvPr>
          <p:cNvSpPr txBox="1"/>
          <p:nvPr/>
        </p:nvSpPr>
        <p:spPr>
          <a:xfrm>
            <a:off x="753533" y="520511"/>
            <a:ext cx="9643533" cy="5816977"/>
          </a:xfrm>
          <a:prstGeom prst="rect">
            <a:avLst/>
          </a:prstGeom>
          <a:noFill/>
        </p:spPr>
        <p:txBody>
          <a:bodyPr wrap="square" rtlCol="0">
            <a:spAutoFit/>
          </a:bodyPr>
          <a:lstStyle/>
          <a:p>
            <a:r>
              <a:rPr lang="en-IN" sz="3600" b="1" dirty="0">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Lewis concept:</a:t>
            </a:r>
          </a:p>
          <a:p>
            <a:endParaRPr lang="en-IN" sz="2800" dirty="0"/>
          </a:p>
          <a:p>
            <a:r>
              <a:rPr lang="en-IN" sz="2800" dirty="0"/>
              <a:t>Acids 	- Species which can accept a pair of e</a:t>
            </a:r>
            <a:r>
              <a:rPr lang="en-IN" sz="2800" baseline="30000" dirty="0"/>
              <a:t>-</a:t>
            </a:r>
            <a:r>
              <a:rPr lang="en-IN" sz="2800" dirty="0"/>
              <a:t>s</a:t>
            </a:r>
          </a:p>
          <a:p>
            <a:r>
              <a:rPr lang="en-IN" sz="2800" dirty="0"/>
              <a:t>		- </a:t>
            </a:r>
            <a:r>
              <a:rPr lang="en-IN" sz="2800" dirty="0" err="1"/>
              <a:t>eg</a:t>
            </a:r>
            <a:r>
              <a:rPr lang="en-IN" sz="2800" dirty="0"/>
              <a:t>: BF</a:t>
            </a:r>
            <a:r>
              <a:rPr lang="en-IN" sz="2800" baseline="-25000" dirty="0"/>
              <a:t>3</a:t>
            </a:r>
            <a:r>
              <a:rPr lang="en-IN" sz="2800" dirty="0"/>
              <a:t>, AlCl</a:t>
            </a:r>
            <a:r>
              <a:rPr lang="en-IN" sz="2800" baseline="-25000" dirty="0"/>
              <a:t>3</a:t>
            </a:r>
            <a:r>
              <a:rPr lang="en-IN" sz="2800" dirty="0"/>
              <a:t>, H</a:t>
            </a:r>
            <a:r>
              <a:rPr lang="en-IN" sz="2800" baseline="30000" dirty="0"/>
              <a:t>+</a:t>
            </a:r>
            <a:r>
              <a:rPr lang="en-IN" sz="2800" dirty="0"/>
              <a:t>, Fe</a:t>
            </a:r>
            <a:r>
              <a:rPr lang="en-IN" sz="2800" baseline="30000" dirty="0"/>
              <a:t>3+</a:t>
            </a:r>
            <a:endParaRPr lang="en-IN" sz="2800" dirty="0"/>
          </a:p>
          <a:p>
            <a:r>
              <a:rPr lang="en-IN" sz="2800" dirty="0"/>
              <a:t>		- incomplete oct of, positively charged species</a:t>
            </a:r>
          </a:p>
          <a:p>
            <a:endParaRPr lang="en-IN" sz="2800" dirty="0"/>
          </a:p>
          <a:p>
            <a:r>
              <a:rPr lang="en-IN" sz="2800" dirty="0" err="1"/>
              <a:t>Eg</a:t>
            </a:r>
            <a:r>
              <a:rPr lang="en-IN" sz="2800" dirty="0"/>
              <a:t>: CO</a:t>
            </a:r>
            <a:r>
              <a:rPr lang="en-IN" sz="2800" baseline="-25000" dirty="0"/>
              <a:t>2</a:t>
            </a:r>
            <a:r>
              <a:rPr lang="en-IN" sz="2800" dirty="0"/>
              <a:t>, SO</a:t>
            </a:r>
            <a:r>
              <a:rPr lang="en-IN" sz="2800" baseline="-25000" dirty="0"/>
              <a:t>2</a:t>
            </a:r>
            <a:r>
              <a:rPr lang="en-IN" sz="2800" dirty="0"/>
              <a:t> molecules with multiple bond with E.N. atom</a:t>
            </a:r>
          </a:p>
          <a:p>
            <a:r>
              <a:rPr lang="en-IN" sz="2800" dirty="0" err="1"/>
              <a:t>Eg</a:t>
            </a:r>
            <a:r>
              <a:rPr lang="en-IN" sz="2800" dirty="0"/>
              <a:t>: SiCl</a:t>
            </a:r>
            <a:r>
              <a:rPr lang="en-IN" sz="2800" baseline="-25000" dirty="0"/>
              <a:t>4</a:t>
            </a:r>
            <a:r>
              <a:rPr lang="en-IN" sz="2800" dirty="0"/>
              <a:t>, pCl</a:t>
            </a:r>
            <a:r>
              <a:rPr lang="en-IN" sz="2800" baseline="-25000" dirty="0"/>
              <a:t>3</a:t>
            </a:r>
            <a:r>
              <a:rPr lang="en-IN" sz="2800" dirty="0"/>
              <a:t> Empty d-orbital on the central atom</a:t>
            </a:r>
          </a:p>
          <a:p>
            <a:endParaRPr lang="en-IN" sz="2800" dirty="0"/>
          </a:p>
          <a:p>
            <a:r>
              <a:rPr lang="en-IN" sz="2800" dirty="0"/>
              <a:t>Bases - Species which can donate a pair of e</a:t>
            </a:r>
            <a:r>
              <a:rPr lang="en-IN" sz="2800" baseline="30000" dirty="0"/>
              <a:t>-</a:t>
            </a:r>
            <a:r>
              <a:rPr lang="en-IN" sz="2800" dirty="0"/>
              <a:t>s</a:t>
            </a:r>
          </a:p>
          <a:p>
            <a:r>
              <a:rPr lang="en-IN" sz="2800" dirty="0"/>
              <a:t>		- </a:t>
            </a:r>
            <a:r>
              <a:rPr lang="en-IN" sz="2800" dirty="0" err="1"/>
              <a:t>eg</a:t>
            </a:r>
            <a:r>
              <a:rPr lang="en-IN" sz="2800" dirty="0"/>
              <a:t>: with lone pairs NH</a:t>
            </a:r>
            <a:r>
              <a:rPr lang="en-IN" sz="2800" baseline="-25000" dirty="0"/>
              <a:t>3</a:t>
            </a:r>
            <a:r>
              <a:rPr lang="en-IN" sz="2800" dirty="0"/>
              <a:t>, H</a:t>
            </a:r>
            <a:r>
              <a:rPr lang="en-IN" sz="2800" baseline="-25000" dirty="0"/>
              <a:t>2</a:t>
            </a:r>
            <a:r>
              <a:rPr lang="en-IN" sz="2800" dirty="0"/>
              <a:t>O</a:t>
            </a:r>
          </a:p>
          <a:p>
            <a:r>
              <a:rPr lang="en-IN" sz="2800" dirty="0"/>
              <a:t>		         with –</a:t>
            </a:r>
            <a:r>
              <a:rPr lang="en-IN" sz="2800" dirty="0" err="1"/>
              <a:t>ve</a:t>
            </a:r>
            <a:r>
              <a:rPr lang="en-IN" sz="2800" dirty="0"/>
              <a:t> charge OH</a:t>
            </a:r>
            <a:r>
              <a:rPr lang="en-IN" sz="2800" baseline="30000" dirty="0"/>
              <a:t>-</a:t>
            </a:r>
            <a:r>
              <a:rPr lang="en-IN" sz="2800" dirty="0"/>
              <a:t>, SH</a:t>
            </a:r>
            <a:r>
              <a:rPr lang="en-IN" sz="2800" baseline="30000" dirty="0"/>
              <a:t>-</a:t>
            </a:r>
            <a:endParaRPr lang="en-IN" sz="2800" dirty="0"/>
          </a:p>
          <a:p>
            <a:r>
              <a:rPr lang="en-IN" sz="2800" dirty="0"/>
              <a:t>		         with </a:t>
            </a:r>
            <a:r>
              <a:rPr lang="en-IN" sz="2800" dirty="0">
                <a:sym typeface="Symbol" panose="05050102010706020507" pitchFamily="18" charset="2"/>
              </a:rPr>
              <a:t>e</a:t>
            </a:r>
            <a:r>
              <a:rPr lang="en-IN" sz="2800" baseline="30000" dirty="0">
                <a:sym typeface="Symbol" panose="05050102010706020507" pitchFamily="18" charset="2"/>
              </a:rPr>
              <a:t>-</a:t>
            </a:r>
            <a:r>
              <a:rPr lang="en-IN" sz="2800" dirty="0">
                <a:sym typeface="Symbol" panose="05050102010706020507" pitchFamily="18" charset="2"/>
              </a:rPr>
              <a:t>s CH</a:t>
            </a:r>
            <a:r>
              <a:rPr lang="en-IN" sz="2800" baseline="-25000" dirty="0">
                <a:sym typeface="Symbol" panose="05050102010706020507" pitchFamily="18" charset="2"/>
              </a:rPr>
              <a:t>2</a:t>
            </a:r>
            <a:r>
              <a:rPr lang="en-IN" sz="2800" dirty="0">
                <a:sym typeface="Symbol" panose="05050102010706020507" pitchFamily="18" charset="2"/>
              </a:rPr>
              <a:t> = CH</a:t>
            </a:r>
            <a:r>
              <a:rPr lang="en-IN" sz="2800" baseline="-25000" dirty="0">
                <a:sym typeface="Symbol" panose="05050102010706020507" pitchFamily="18" charset="2"/>
              </a:rPr>
              <a:t>2</a:t>
            </a:r>
            <a:r>
              <a:rPr lang="en-IN" sz="2800" dirty="0">
                <a:sym typeface="Symbol" panose="05050102010706020507" pitchFamily="18" charset="2"/>
              </a:rPr>
              <a:t> </a:t>
            </a:r>
            <a:endParaRPr lang="en-IN" sz="2800" dirty="0"/>
          </a:p>
        </p:txBody>
      </p:sp>
      <p:pic>
        <p:nvPicPr>
          <p:cNvPr id="2" name="Picture 1">
            <a:extLst>
              <a:ext uri="{FF2B5EF4-FFF2-40B4-BE49-F238E27FC236}">
                <a16:creationId xmlns:a16="http://schemas.microsoft.com/office/drawing/2014/main" id="{D9E4ADC9-223F-8F09-721E-E39E229717A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7840984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962CDA73-EE99-88C7-DDE6-6BB916FF9A9C}"/>
              </a:ext>
            </a:extLst>
          </p:cNvPr>
          <p:cNvSpPr txBox="1"/>
          <p:nvPr/>
        </p:nvSpPr>
        <p:spPr>
          <a:xfrm>
            <a:off x="1238250" y="752475"/>
            <a:ext cx="9330195" cy="4401782"/>
          </a:xfrm>
          <a:prstGeom prst="rect">
            <a:avLst/>
          </a:prstGeom>
          <a:noFill/>
        </p:spPr>
        <p:txBody>
          <a:bodyPr wrap="square">
            <a:spAutoFit/>
          </a:bodyPr>
          <a:lstStyle/>
          <a:p>
            <a:r>
              <a:rPr lang="en-IN" sz="2400" dirty="0">
                <a:solidFill>
                  <a:srgbClr val="FFFF00"/>
                </a:solidFill>
                <a:effectLst/>
                <a:latin typeface="Tahoma" panose="020B0604030504040204" pitchFamily="34" charset="0"/>
                <a:ea typeface="Calibri" panose="020F0502020204030204" pitchFamily="34" charset="0"/>
              </a:rPr>
              <a:t>Q 27. </a:t>
            </a:r>
            <a:r>
              <a:rPr lang="en-IN" sz="2400" dirty="0">
                <a:effectLst/>
                <a:latin typeface="Tahoma" panose="020B0604030504040204" pitchFamily="34" charset="0"/>
                <a:ea typeface="Calibri" panose="020F0502020204030204" pitchFamily="34" charset="0"/>
              </a:rPr>
              <a:t>Review the equilibrium and choose the correct statement 	HClO</a:t>
            </a:r>
            <a:r>
              <a:rPr lang="en-IN" sz="2400" baseline="-25000" dirty="0">
                <a:effectLst/>
                <a:latin typeface="Tahoma" panose="020B0604030504040204" pitchFamily="34" charset="0"/>
                <a:ea typeface="Calibri" panose="020F0502020204030204" pitchFamily="34" charset="0"/>
              </a:rPr>
              <a:t>4</a:t>
            </a:r>
            <a:r>
              <a:rPr lang="en-IN" sz="2400" dirty="0">
                <a:effectLst/>
                <a:latin typeface="Tahoma" panose="020B0604030504040204" pitchFamily="34" charset="0"/>
                <a:ea typeface="Calibri" panose="020F0502020204030204" pitchFamily="34" charset="0"/>
              </a:rPr>
              <a:t>+H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OReview the equilibrium and choose the correct 	statement HClO</a:t>
            </a:r>
            <a:r>
              <a:rPr lang="en-IN" sz="2400" baseline="-25000" dirty="0">
                <a:effectLst/>
                <a:latin typeface="Tahoma" panose="020B0604030504040204" pitchFamily="34" charset="0"/>
                <a:ea typeface="Calibri" panose="020F0502020204030204" pitchFamily="34" charset="0"/>
              </a:rPr>
              <a:t>4</a:t>
            </a:r>
            <a:r>
              <a:rPr lang="en-IN" sz="2400" dirty="0">
                <a:effectLst/>
                <a:latin typeface="Tahoma" panose="020B0604030504040204" pitchFamily="34" charset="0"/>
                <a:ea typeface="Calibri" panose="020F0502020204030204" pitchFamily="34" charset="0"/>
              </a:rPr>
              <a:t>+H</a:t>
            </a:r>
            <a:r>
              <a:rPr lang="en-IN" sz="2400" baseline="-25000" dirty="0">
                <a:effectLst/>
                <a:latin typeface="Tahoma" panose="020B0604030504040204" pitchFamily="34" charset="0"/>
                <a:ea typeface="Calibri" panose="020F0502020204030204" pitchFamily="34" charset="0"/>
              </a:rPr>
              <a:t>2</a:t>
            </a:r>
            <a:r>
              <a:rPr lang="en-IN" sz="2400" dirty="0">
                <a:effectLst/>
                <a:latin typeface="Tahoma" panose="020B0604030504040204" pitchFamily="34" charset="0"/>
                <a:ea typeface="Calibri" panose="020F0502020204030204" pitchFamily="34" charset="0"/>
              </a:rPr>
              <a:t>O         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O</a:t>
            </a:r>
            <a:r>
              <a:rPr lang="en-IN" sz="2400" baseline="30000" dirty="0">
                <a:latin typeface="Tahoma" panose="020B0604030504040204" pitchFamily="34" charset="0"/>
                <a:ea typeface="Calibri" panose="020F0502020204030204" pitchFamily="34" charset="0"/>
              </a:rPr>
              <a:t>+</a:t>
            </a:r>
            <a:r>
              <a:rPr lang="en-IN" sz="2400" dirty="0">
                <a:latin typeface="Tahoma" panose="020B0604030504040204" pitchFamily="34" charset="0"/>
                <a:ea typeface="Calibri" panose="020F0502020204030204" pitchFamily="34" charset="0"/>
              </a:rPr>
              <a:t> + ClO</a:t>
            </a:r>
            <a:r>
              <a:rPr lang="en-IN" sz="2400" baseline="-25000" dirty="0">
                <a:latin typeface="Tahoma" panose="020B0604030504040204" pitchFamily="34" charset="0"/>
                <a:ea typeface="Calibri" panose="020F0502020204030204" pitchFamily="34" charset="0"/>
              </a:rPr>
              <a:t>4</a:t>
            </a:r>
            <a:r>
              <a:rPr lang="en-IN" sz="2400" baseline="30000" dirty="0">
                <a:latin typeface="Tahoma" panose="020B0604030504040204" pitchFamily="34" charset="0"/>
                <a:ea typeface="Calibri" panose="020F0502020204030204" pitchFamily="34" charset="0"/>
              </a:rPr>
              <a:t>-</a:t>
            </a:r>
            <a:endParaRPr lang="en-IN" sz="2400" dirty="0">
              <a:latin typeface="Tahoma" panose="020B0604030504040204" pitchFamily="34" charset="0"/>
              <a:ea typeface="Calibri" panose="020F0502020204030204" pitchFamily="34"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the conjugate acid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the conjugate base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 is the conjugate acid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t>      4.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is the conjugate base of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a:p>
            <a:r>
              <a:rPr lang="en-IN" sz="2800" dirty="0">
                <a:solidFill>
                  <a:srgbClr val="FFFF00"/>
                </a:solidFill>
              </a:rPr>
              <a:t>Q 28. </a:t>
            </a:r>
            <a:r>
              <a:rPr lang="en-IN" sz="2800" kern="100" dirty="0">
                <a:effectLst/>
                <a:latin typeface="Tahoma" panose="020B0604030504040204" pitchFamily="34" charset="0"/>
                <a:ea typeface="Calibri" panose="020F0502020204030204" pitchFamily="34" charset="0"/>
                <a:cs typeface="Times New Roman" panose="02020603050405020304" pitchFamily="18" charset="0"/>
              </a:rPr>
              <a:t>According to Bronsted principle, an aqueous solution of 	HNO</a:t>
            </a:r>
            <a:r>
              <a:rPr lang="en-IN" sz="28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800" kern="100" dirty="0">
                <a:effectLst/>
                <a:latin typeface="Tahoma" panose="020B0604030504040204" pitchFamily="34" charset="0"/>
                <a:ea typeface="Calibri" panose="020F0502020204030204" pitchFamily="34" charset="0"/>
                <a:cs typeface="Times New Roman" panose="02020603050405020304" pitchFamily="18" charset="0"/>
              </a:rPr>
              <a:t> will 	contain</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800" dirty="0"/>
              <a:t>	1. NO</a:t>
            </a:r>
            <a:r>
              <a:rPr lang="en-IN" sz="2800" baseline="-25000" dirty="0"/>
              <a:t>2</a:t>
            </a:r>
            <a:r>
              <a:rPr lang="en-IN" sz="2800" baseline="30000" dirty="0"/>
              <a:t>-</a:t>
            </a:r>
            <a:r>
              <a:rPr lang="en-IN" sz="2800" dirty="0"/>
              <a:t>				2. NO</a:t>
            </a:r>
            <a:r>
              <a:rPr lang="en-IN" sz="2800" baseline="-25000" dirty="0"/>
              <a:t>3</a:t>
            </a:r>
            <a:r>
              <a:rPr lang="en-IN" sz="2800" baseline="30000" dirty="0"/>
              <a:t>-			</a:t>
            </a:r>
            <a:r>
              <a:rPr lang="en-IN" sz="2800" dirty="0"/>
              <a:t> 3. NO</a:t>
            </a:r>
            <a:r>
              <a:rPr lang="en-IN" sz="2800" baseline="-25000" dirty="0"/>
              <a:t>2</a:t>
            </a:r>
            <a:r>
              <a:rPr lang="en-IN" sz="2800" baseline="30000" dirty="0"/>
              <a:t>+</a:t>
            </a:r>
            <a:r>
              <a:rPr lang="en-IN" sz="2800" dirty="0"/>
              <a:t>		4. NO</a:t>
            </a:r>
            <a:r>
              <a:rPr lang="en-IN" sz="2800" baseline="30000" dirty="0"/>
              <a:t>+</a:t>
            </a:r>
            <a:endParaRPr lang="en-IN" sz="2800" dirty="0"/>
          </a:p>
        </p:txBody>
      </p:sp>
      <p:graphicFrame>
        <p:nvGraphicFramePr>
          <p:cNvPr id="13" name="Object 12">
            <a:extLst>
              <a:ext uri="{FF2B5EF4-FFF2-40B4-BE49-F238E27FC236}">
                <a16:creationId xmlns:a16="http://schemas.microsoft.com/office/drawing/2014/main" id="{40F256AB-BF02-A373-2ABB-B30A1ABF8F6A}"/>
              </a:ext>
            </a:extLst>
          </p:cNvPr>
          <p:cNvGraphicFramePr>
            <a:graphicFrameLocks noChangeAspect="1"/>
          </p:cNvGraphicFramePr>
          <p:nvPr>
            <p:extLst>
              <p:ext uri="{D42A27DB-BD31-4B8C-83A1-F6EECF244321}">
                <p14:modId xmlns:p14="http://schemas.microsoft.com/office/powerpoint/2010/main" val="3186447471"/>
              </p:ext>
            </p:extLst>
          </p:nvPr>
        </p:nvGraphicFramePr>
        <p:xfrm>
          <a:off x="4884542" y="1551285"/>
          <a:ext cx="614363" cy="479425"/>
        </p:xfrm>
        <a:graphic>
          <a:graphicData uri="http://schemas.openxmlformats.org/presentationml/2006/ole">
            <mc:AlternateContent xmlns:mc="http://schemas.openxmlformats.org/markup-compatibility/2006">
              <mc:Choice xmlns:v="urn:schemas-microsoft-com:vml" Requires="v">
                <p:oleObj name="Equation" r:id="rId3" imgW="614235" imgH="480207" progId="Equation.DSMT4">
                  <p:embed/>
                </p:oleObj>
              </mc:Choice>
              <mc:Fallback>
                <p:oleObj name="Equation" r:id="rId3" imgW="614235" imgH="480207" progId="Equation.DSMT4">
                  <p:embed/>
                  <p:pic>
                    <p:nvPicPr>
                      <p:cNvPr id="0" name=""/>
                      <p:cNvPicPr/>
                      <p:nvPr/>
                    </p:nvPicPr>
                    <p:blipFill>
                      <a:blip r:embed="rId4"/>
                      <a:stretch>
                        <a:fillRect/>
                      </a:stretch>
                    </p:blipFill>
                    <p:spPr>
                      <a:xfrm>
                        <a:off x="4884542" y="1551285"/>
                        <a:ext cx="614363" cy="4794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013583F-AEFB-3DEA-6BAA-576A89EC9E4F}"/>
              </a:ext>
            </a:extLst>
          </p:cNvPr>
          <p:cNvGraphicFramePr>
            <a:graphicFrameLocks noChangeAspect="1"/>
          </p:cNvGraphicFramePr>
          <p:nvPr>
            <p:extLst>
              <p:ext uri="{D42A27DB-BD31-4B8C-83A1-F6EECF244321}">
                <p14:modId xmlns:p14="http://schemas.microsoft.com/office/powerpoint/2010/main" val="1180068745"/>
              </p:ext>
            </p:extLst>
          </p:nvPr>
        </p:nvGraphicFramePr>
        <p:xfrm>
          <a:off x="2019300" y="3189287"/>
          <a:ext cx="704850" cy="479425"/>
        </p:xfrm>
        <a:graphic>
          <a:graphicData uri="http://schemas.openxmlformats.org/presentationml/2006/ole">
            <mc:AlternateContent xmlns:mc="http://schemas.openxmlformats.org/markup-compatibility/2006">
              <mc:Choice xmlns:v="urn:schemas-microsoft-com:vml" Requires="v">
                <p:oleObj name="Equation" r:id="rId5" imgW="704194" imgH="480207" progId="Equation.DSMT4">
                  <p:embed/>
                </p:oleObj>
              </mc:Choice>
              <mc:Fallback>
                <p:oleObj name="Equation" r:id="rId5" imgW="704194" imgH="480207" progId="Equation.DSMT4">
                  <p:embed/>
                  <p:pic>
                    <p:nvPicPr>
                      <p:cNvPr id="0" name=""/>
                      <p:cNvPicPr/>
                      <p:nvPr/>
                    </p:nvPicPr>
                    <p:blipFill>
                      <a:blip r:embed="rId6"/>
                      <a:stretch>
                        <a:fillRect/>
                      </a:stretch>
                    </p:blipFill>
                    <p:spPr>
                      <a:xfrm>
                        <a:off x="2019300" y="3189287"/>
                        <a:ext cx="704850" cy="479425"/>
                      </a:xfrm>
                      <a:prstGeom prst="rect">
                        <a:avLst/>
                      </a:prstGeom>
                    </p:spPr>
                  </p:pic>
                </p:oleObj>
              </mc:Fallback>
            </mc:AlternateContent>
          </a:graphicData>
        </a:graphic>
      </p:graphicFrame>
    </p:spTree>
    <p:extLst>
      <p:ext uri="{BB962C8B-B14F-4D97-AF65-F5344CB8AC3E}">
        <p14:creationId xmlns:p14="http://schemas.microsoft.com/office/powerpoint/2010/main" val="4129555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50C16B0A-FBDF-617C-B52E-70E02797D495}"/>
              </a:ext>
            </a:extLst>
          </p:cNvPr>
          <p:cNvSpPr txBox="1"/>
          <p:nvPr/>
        </p:nvSpPr>
        <p:spPr>
          <a:xfrm>
            <a:off x="1162049" y="1527640"/>
            <a:ext cx="8934451" cy="2819298"/>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29.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In the equilibrium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effectLst/>
                <a:latin typeface="Tahoma" panose="020B0604030504040204" pitchFamily="34" charset="0"/>
                <a:ea typeface="Calibri" panose="020F0502020204030204" pitchFamily="34" charset="0"/>
              </a:rPr>
              <a:t>	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COOH + HF       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COOH</a:t>
            </a:r>
            <a:r>
              <a:rPr lang="en-IN" sz="2400" baseline="-25000" dirty="0">
                <a:effectLst/>
                <a:latin typeface="Tahoma" panose="020B0604030504040204" pitchFamily="34" charset="0"/>
                <a:ea typeface="Calibri" panose="020F0502020204030204" pitchFamily="34" charset="0"/>
              </a:rPr>
              <a:t>2</a:t>
            </a:r>
            <a:r>
              <a:rPr lang="en-IN" sz="2400" baseline="30000" dirty="0">
                <a:effectLst/>
                <a:latin typeface="Tahoma" panose="020B0604030504040204" pitchFamily="34" charset="0"/>
                <a:ea typeface="Calibri" panose="020F0502020204030204" pitchFamily="34" charset="0"/>
              </a:rPr>
              <a:t>+</a:t>
            </a:r>
            <a:r>
              <a:rPr lang="en-IN" sz="2400" dirty="0">
                <a:effectLst/>
                <a:latin typeface="Tahoma" panose="020B0604030504040204" pitchFamily="34" charset="0"/>
                <a:ea typeface="Calibri" panose="020F0502020204030204" pitchFamily="34" charset="0"/>
              </a:rPr>
              <a:t> +F</a:t>
            </a:r>
            <a:r>
              <a:rPr lang="en-IN" sz="2400" baseline="30000" dirty="0">
                <a:effectLst/>
                <a:latin typeface="Tahoma" panose="020B0604030504040204" pitchFamily="34" charset="0"/>
                <a:ea typeface="Calibri" panose="020F0502020204030204" pitchFamily="34" charset="0"/>
              </a:rPr>
              <a:t>-</a:t>
            </a:r>
            <a:r>
              <a:rPr lang="en-IN" sz="2400" dirty="0">
                <a:effectLst/>
                <a:latin typeface="Tahoma" panose="020B0604030504040204" pitchFamily="34" charset="0"/>
                <a:ea typeface="Calibri" panose="020F0502020204030204" pitchFamily="34" charset="0"/>
              </a:rPr>
              <a:t> </a:t>
            </a:r>
          </a:p>
          <a:p>
            <a:endParaRPr lang="en-IN" sz="2400" dirty="0">
              <a:effectLst/>
              <a:latin typeface="Tahoma" panose="020B0604030504040204" pitchFamily="34" charset="0"/>
              <a:ea typeface="Calibri" panose="020F0502020204030204" pitchFamily="34"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F</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the conjugate acid of 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COOH</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F</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the conjugate base of HF</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effectLst/>
                <a:latin typeface="Tahoma" panose="020B0604030504040204" pitchFamily="34" charset="0"/>
                <a:ea typeface="Calibri" panose="020F0502020204030204" pitchFamily="34" charset="0"/>
              </a:rPr>
              <a:t>	3. 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COOH is the conjugate acid of 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COOH</a:t>
            </a:r>
            <a:r>
              <a:rPr lang="en-IN" sz="2400" baseline="-25000" dirty="0">
                <a:effectLst/>
                <a:latin typeface="Tahoma" panose="020B0604030504040204" pitchFamily="34" charset="0"/>
                <a:ea typeface="Calibri" panose="020F0502020204030204" pitchFamily="34" charset="0"/>
              </a:rPr>
              <a:t>2</a:t>
            </a:r>
            <a:r>
              <a:rPr lang="en-IN" sz="2400" baseline="30000" dirty="0">
                <a:effectLst/>
                <a:latin typeface="Tahoma" panose="020B0604030504040204" pitchFamily="34" charset="0"/>
                <a:ea typeface="Calibri" panose="020F0502020204030204" pitchFamily="34" charset="0"/>
              </a:rPr>
              <a:t>+</a:t>
            </a:r>
            <a:r>
              <a:rPr lang="en-IN" sz="2400" dirty="0">
                <a:effectLst/>
                <a:latin typeface="Tahoma" panose="020B0604030504040204" pitchFamily="34" charset="0"/>
                <a:ea typeface="Calibri" panose="020F0502020204030204" pitchFamily="34" charset="0"/>
              </a:rPr>
              <a:t> +F</a:t>
            </a:r>
            <a:r>
              <a:rPr lang="en-IN" sz="2400" baseline="30000" dirty="0">
                <a:effectLst/>
                <a:latin typeface="Tahoma" panose="020B0604030504040204" pitchFamily="34" charset="0"/>
                <a:ea typeface="Calibri" panose="020F0502020204030204" pitchFamily="34" charset="0"/>
              </a:rPr>
              <a:t>-</a:t>
            </a:r>
          </a:p>
          <a:p>
            <a:r>
              <a:rPr lang="en-IN" sz="2400" baseline="30000" dirty="0">
                <a:latin typeface="Tahoma" panose="020B0604030504040204" pitchFamily="34" charset="0"/>
                <a:ea typeface="Calibri" panose="020F0502020204030204" pitchFamily="34" charset="0"/>
              </a:rPr>
              <a:t>	</a:t>
            </a:r>
            <a:r>
              <a:rPr lang="en-IN" sz="2400" dirty="0">
                <a:latin typeface="Tahoma" panose="020B0604030504040204" pitchFamily="34" charset="0"/>
                <a:ea typeface="Calibri" panose="020F0502020204030204" pitchFamily="34" charset="0"/>
              </a:rPr>
              <a:t>4. </a:t>
            </a:r>
            <a:r>
              <a:rPr lang="en-IN" sz="2400" dirty="0">
                <a:effectLst/>
                <a:latin typeface="Tahoma" panose="020B0604030504040204" pitchFamily="34" charset="0"/>
                <a:ea typeface="Calibri" panose="020F0502020204030204" pitchFamily="34" charset="0"/>
              </a:rPr>
              <a:t>CH</a:t>
            </a:r>
            <a:r>
              <a:rPr lang="en-IN" sz="2400" baseline="-25000" dirty="0">
                <a:effectLst/>
                <a:latin typeface="Tahoma" panose="020B0604030504040204" pitchFamily="34" charset="0"/>
                <a:ea typeface="Calibri" panose="020F0502020204030204" pitchFamily="34" charset="0"/>
              </a:rPr>
              <a:t>3</a:t>
            </a:r>
            <a:r>
              <a:rPr lang="en-IN" sz="2400" dirty="0">
                <a:effectLst/>
                <a:latin typeface="Tahoma" panose="020B0604030504040204" pitchFamily="34" charset="0"/>
                <a:ea typeface="Calibri" panose="020F0502020204030204" pitchFamily="34" charset="0"/>
              </a:rPr>
              <a:t> COOH</a:t>
            </a:r>
            <a:r>
              <a:rPr lang="en-IN" sz="2400" baseline="-25000" dirty="0">
                <a:effectLst/>
                <a:latin typeface="Tahoma" panose="020B0604030504040204" pitchFamily="34" charset="0"/>
                <a:ea typeface="Calibri" panose="020F0502020204030204" pitchFamily="34" charset="0"/>
              </a:rPr>
              <a:t>2</a:t>
            </a:r>
            <a:r>
              <a:rPr lang="en-IN" sz="2400" baseline="30000" dirty="0">
                <a:effectLst/>
                <a:latin typeface="Tahoma" panose="020B0604030504040204" pitchFamily="34" charset="0"/>
                <a:ea typeface="Calibri" panose="020F0502020204030204" pitchFamily="34" charset="0"/>
              </a:rPr>
              <a:t>+</a:t>
            </a:r>
            <a:r>
              <a:rPr lang="en-IN" sz="2400" dirty="0">
                <a:effectLst/>
                <a:latin typeface="Tahoma" panose="020B0604030504040204" pitchFamily="34" charset="0"/>
                <a:ea typeface="Calibri" panose="020F0502020204030204" pitchFamily="34" charset="0"/>
              </a:rPr>
              <a:t> +F</a:t>
            </a:r>
            <a:r>
              <a:rPr lang="en-IN" sz="2400" baseline="30000" dirty="0">
                <a:effectLst/>
                <a:latin typeface="Tahoma" panose="020B0604030504040204" pitchFamily="34" charset="0"/>
                <a:ea typeface="Calibri" panose="020F0502020204030204" pitchFamily="34" charset="0"/>
              </a:rPr>
              <a:t>-</a:t>
            </a:r>
            <a:r>
              <a:rPr lang="en-IN" sz="2400" baseline="30000" dirty="0">
                <a:latin typeface="Tahoma" panose="020B0604030504040204" pitchFamily="34" charset="0"/>
                <a:ea typeface="Calibri" panose="020F0502020204030204" pitchFamily="34" charset="0"/>
              </a:rPr>
              <a:t> </a:t>
            </a:r>
            <a:r>
              <a:rPr lang="en-IN" sz="2400" dirty="0">
                <a:latin typeface="Tahoma" panose="020B0604030504040204" pitchFamily="34" charset="0"/>
                <a:ea typeface="Calibri" panose="020F0502020204030204" pitchFamily="34" charset="0"/>
              </a:rPr>
              <a:t> is the conjugate base of CH</a:t>
            </a:r>
            <a:r>
              <a:rPr lang="en-IN" sz="2400" baseline="-25000" dirty="0">
                <a:latin typeface="Tahoma" panose="020B0604030504040204" pitchFamily="34" charset="0"/>
                <a:ea typeface="Calibri" panose="020F0502020204030204" pitchFamily="34" charset="0"/>
              </a:rPr>
              <a:t>3</a:t>
            </a:r>
            <a:r>
              <a:rPr lang="en-IN" sz="2400" dirty="0">
                <a:latin typeface="Tahoma" panose="020B0604030504040204" pitchFamily="34" charset="0"/>
                <a:ea typeface="Calibri" panose="020F0502020204030204" pitchFamily="34" charset="0"/>
              </a:rPr>
              <a:t>COOH</a:t>
            </a:r>
            <a:r>
              <a:rPr lang="en-IN" sz="2400" dirty="0">
                <a:effectLst/>
                <a:latin typeface="Tahoma" panose="020B0604030504040204" pitchFamily="34" charset="0"/>
                <a:ea typeface="Calibri" panose="020F0502020204030204" pitchFamily="34" charset="0"/>
              </a:rPr>
              <a:t> </a:t>
            </a:r>
            <a:endParaRPr lang="en-IN" sz="2400" dirty="0"/>
          </a:p>
        </p:txBody>
      </p:sp>
      <p:graphicFrame>
        <p:nvGraphicFramePr>
          <p:cNvPr id="10" name="Object 9">
            <a:extLst>
              <a:ext uri="{FF2B5EF4-FFF2-40B4-BE49-F238E27FC236}">
                <a16:creationId xmlns:a16="http://schemas.microsoft.com/office/drawing/2014/main" id="{ED42DA96-029D-7532-7E3A-8509C07956D9}"/>
              </a:ext>
            </a:extLst>
          </p:cNvPr>
          <p:cNvGraphicFramePr>
            <a:graphicFrameLocks noChangeAspect="1"/>
          </p:cNvGraphicFramePr>
          <p:nvPr>
            <p:extLst>
              <p:ext uri="{D42A27DB-BD31-4B8C-83A1-F6EECF244321}">
                <p14:modId xmlns:p14="http://schemas.microsoft.com/office/powerpoint/2010/main" val="609536619"/>
              </p:ext>
            </p:extLst>
          </p:nvPr>
        </p:nvGraphicFramePr>
        <p:xfrm>
          <a:off x="3817143" y="2010097"/>
          <a:ext cx="614363" cy="479425"/>
        </p:xfrm>
        <a:graphic>
          <a:graphicData uri="http://schemas.openxmlformats.org/presentationml/2006/ole">
            <mc:AlternateContent xmlns:mc="http://schemas.openxmlformats.org/markup-compatibility/2006">
              <mc:Choice xmlns:v="urn:schemas-microsoft-com:vml" Requires="v">
                <p:oleObj name="Equation" r:id="rId3" imgW="614235" imgH="478765" progId="Equation.DSMT4">
                  <p:embed/>
                </p:oleObj>
              </mc:Choice>
              <mc:Fallback>
                <p:oleObj name="Equation" r:id="rId3" imgW="614235" imgH="478765" progId="Equation.DSMT4">
                  <p:embed/>
                  <p:pic>
                    <p:nvPicPr>
                      <p:cNvPr id="0" name=""/>
                      <p:cNvPicPr/>
                      <p:nvPr/>
                    </p:nvPicPr>
                    <p:blipFill>
                      <a:blip r:embed="rId4"/>
                      <a:stretch>
                        <a:fillRect/>
                      </a:stretch>
                    </p:blipFill>
                    <p:spPr>
                      <a:xfrm>
                        <a:off x="3817143" y="2010097"/>
                        <a:ext cx="614363" cy="479425"/>
                      </a:xfrm>
                      <a:prstGeom prst="rect">
                        <a:avLst/>
                      </a:prstGeom>
                    </p:spPr>
                  </p:pic>
                </p:oleObj>
              </mc:Fallback>
            </mc:AlternateContent>
          </a:graphicData>
        </a:graphic>
      </p:graphicFrame>
    </p:spTree>
    <p:extLst>
      <p:ext uri="{BB962C8B-B14F-4D97-AF65-F5344CB8AC3E}">
        <p14:creationId xmlns:p14="http://schemas.microsoft.com/office/powerpoint/2010/main" val="5888543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1088AB-ADC3-4FA1-9501-34EC645C0B55}"/>
              </a:ext>
            </a:extLst>
          </p:cNvPr>
          <p:cNvSpPr txBox="1"/>
          <p:nvPr/>
        </p:nvSpPr>
        <p:spPr>
          <a:xfrm>
            <a:off x="609600" y="694266"/>
            <a:ext cx="10888133" cy="5386090"/>
          </a:xfrm>
          <a:prstGeom prst="rect">
            <a:avLst/>
          </a:prstGeom>
          <a:noFill/>
        </p:spPr>
        <p:txBody>
          <a:bodyPr wrap="square" rtlCol="0">
            <a:spAutoFit/>
          </a:bodyPr>
          <a:lstStyle/>
          <a:p>
            <a:r>
              <a:rPr lang="en-IN" sz="3600" b="1" spc="50" dirty="0">
                <a:ln w="9525" cmpd="sng">
                  <a:solidFill>
                    <a:schemeClr val="accent1"/>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Properties of water</a:t>
            </a:r>
          </a:p>
          <a:p>
            <a:endParaRPr lang="en-IN" sz="2800" dirty="0"/>
          </a:p>
          <a:p>
            <a:pPr marL="457200" indent="-457200">
              <a:buFont typeface="Arial" panose="020B0604020202020204" pitchFamily="34" charset="0"/>
              <a:buChar char="•"/>
            </a:pPr>
            <a:r>
              <a:rPr lang="en-IN" sz="2800" dirty="0"/>
              <a:t>Water is amphoteric according to Arrhenius &amp; Bronsted-Lowry concept</a:t>
            </a:r>
          </a:p>
          <a:p>
            <a:pPr marL="457200" indent="-457200">
              <a:buFont typeface="Arial" panose="020B0604020202020204" pitchFamily="34" charset="0"/>
              <a:buChar char="•"/>
            </a:pPr>
            <a:r>
              <a:rPr lang="en-IN" sz="2800" dirty="0"/>
              <a:t>Water is only base according to Lewis concept</a:t>
            </a:r>
          </a:p>
          <a:p>
            <a:pPr marL="457200" indent="-457200">
              <a:buFont typeface="Arial" panose="020B0604020202020204" pitchFamily="34" charset="0"/>
              <a:buChar char="•"/>
            </a:pPr>
            <a:r>
              <a:rPr lang="en-IN" sz="2800" dirty="0"/>
              <a:t>Self ionisation / Auto </a:t>
            </a:r>
            <a:r>
              <a:rPr lang="en-IN" sz="2800" dirty="0" err="1"/>
              <a:t>protolysis</a:t>
            </a:r>
            <a:r>
              <a:rPr lang="en-IN" sz="2800" dirty="0"/>
              <a:t> of water</a:t>
            </a:r>
          </a:p>
          <a:p>
            <a:endParaRPr lang="en-IN" sz="2800" dirty="0"/>
          </a:p>
          <a:p>
            <a:r>
              <a:rPr lang="en-IN" sz="2800" dirty="0"/>
              <a:t>H</a:t>
            </a:r>
            <a:r>
              <a:rPr lang="en-IN" sz="2800" baseline="-25000" dirty="0"/>
              <a:t>2</a:t>
            </a:r>
            <a:r>
              <a:rPr lang="en-IN" sz="2800" dirty="0"/>
              <a:t>O + H</a:t>
            </a:r>
            <a:r>
              <a:rPr lang="en-IN" sz="2800" baseline="-25000" dirty="0"/>
              <a:t>2</a:t>
            </a:r>
            <a:r>
              <a:rPr lang="en-IN" sz="2800" dirty="0"/>
              <a:t>O                   H</a:t>
            </a:r>
            <a:r>
              <a:rPr lang="en-IN" sz="2800" baseline="-25000" dirty="0"/>
              <a:t>3</a:t>
            </a:r>
            <a:r>
              <a:rPr lang="en-IN" sz="2800" dirty="0"/>
              <a:t>O</a:t>
            </a:r>
            <a:r>
              <a:rPr lang="en-IN" sz="2800" baseline="30000" dirty="0"/>
              <a:t>+</a:t>
            </a:r>
            <a:r>
              <a:rPr lang="en-IN" sz="2800" dirty="0"/>
              <a:t> + OH</a:t>
            </a:r>
            <a:r>
              <a:rPr lang="en-IN" sz="2800" baseline="30000" dirty="0"/>
              <a:t>-</a:t>
            </a:r>
            <a:r>
              <a:rPr lang="en-IN" sz="2800" dirty="0"/>
              <a:t> </a:t>
            </a:r>
          </a:p>
          <a:p>
            <a:r>
              <a:rPr lang="en-IN" sz="2800" dirty="0"/>
              <a:t>  (l)       (l)                      (</a:t>
            </a:r>
            <a:r>
              <a:rPr lang="en-IN" sz="2800" dirty="0" err="1"/>
              <a:t>aq</a:t>
            </a:r>
            <a:r>
              <a:rPr lang="en-IN" sz="2800" dirty="0"/>
              <a:t>)     (</a:t>
            </a:r>
            <a:r>
              <a:rPr lang="en-IN" sz="2800" dirty="0" err="1"/>
              <a:t>aq</a:t>
            </a:r>
            <a:r>
              <a:rPr lang="en-IN" sz="2800" dirty="0"/>
              <a:t>)</a:t>
            </a:r>
          </a:p>
          <a:p>
            <a:endParaRPr lang="en-IN" sz="2800" dirty="0"/>
          </a:p>
          <a:p>
            <a:r>
              <a:rPr lang="en-IN" sz="2800" dirty="0"/>
              <a:t>Here [H</a:t>
            </a:r>
            <a:r>
              <a:rPr lang="en-IN" sz="2800" baseline="-25000" dirty="0"/>
              <a:t>3</a:t>
            </a:r>
            <a:r>
              <a:rPr lang="en-IN" sz="2800" dirty="0"/>
              <a:t>O</a:t>
            </a:r>
            <a:r>
              <a:rPr lang="en-IN" sz="2800" baseline="30000" dirty="0"/>
              <a:t>+</a:t>
            </a:r>
            <a:r>
              <a:rPr lang="en-IN" sz="2800" dirty="0"/>
              <a:t>] = [OH</a:t>
            </a:r>
            <a:r>
              <a:rPr lang="en-IN" sz="2800" baseline="30000" dirty="0"/>
              <a:t>-</a:t>
            </a:r>
            <a:r>
              <a:rPr lang="en-IN" sz="2800" dirty="0"/>
              <a:t>] </a:t>
            </a:r>
          </a:p>
          <a:p>
            <a:endParaRPr lang="en-IN" sz="2800" dirty="0"/>
          </a:p>
          <a:p>
            <a:r>
              <a:rPr lang="en-IN" sz="2800" dirty="0"/>
              <a:t>So pure water is neither Acidic nor basic</a:t>
            </a:r>
          </a:p>
        </p:txBody>
      </p:sp>
      <p:pic>
        <p:nvPicPr>
          <p:cNvPr id="2" name="Picture 1">
            <a:extLst>
              <a:ext uri="{FF2B5EF4-FFF2-40B4-BE49-F238E27FC236}">
                <a16:creationId xmlns:a16="http://schemas.microsoft.com/office/drawing/2014/main" id="{1DCC47A5-C056-11F5-FE92-93955F149DC3}"/>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05F75E23-1076-AD01-89FA-EB9E3A957865}"/>
              </a:ext>
            </a:extLst>
          </p:cNvPr>
          <p:cNvGraphicFramePr>
            <a:graphicFrameLocks noChangeAspect="1"/>
          </p:cNvGraphicFramePr>
          <p:nvPr>
            <p:extLst>
              <p:ext uri="{D42A27DB-BD31-4B8C-83A1-F6EECF244321}">
                <p14:modId xmlns:p14="http://schemas.microsoft.com/office/powerpoint/2010/main" val="3738258169"/>
              </p:ext>
            </p:extLst>
          </p:nvPr>
        </p:nvGraphicFramePr>
        <p:xfrm>
          <a:off x="2808288" y="342900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78765" progId="Equation.DSMT4">
                  <p:embed/>
                </p:oleObj>
              </mc:Choice>
              <mc:Fallback>
                <p:oleObj name="Equation" r:id="rId3" imgW="612796" imgH="478765" progId="Equation.DSMT4">
                  <p:embed/>
                  <p:pic>
                    <p:nvPicPr>
                      <p:cNvPr id="0" name=""/>
                      <p:cNvPicPr/>
                      <p:nvPr/>
                    </p:nvPicPr>
                    <p:blipFill>
                      <a:blip r:embed="rId4"/>
                      <a:stretch>
                        <a:fillRect/>
                      </a:stretch>
                    </p:blipFill>
                    <p:spPr>
                      <a:xfrm>
                        <a:off x="2808288" y="3429000"/>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546361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219755-F42E-3DEC-D361-84CBD97CB088}"/>
              </a:ext>
            </a:extLst>
          </p:cNvPr>
          <p:cNvSpPr txBox="1"/>
          <p:nvPr/>
        </p:nvSpPr>
        <p:spPr>
          <a:xfrm>
            <a:off x="592667" y="626532"/>
            <a:ext cx="10955866" cy="5940088"/>
          </a:xfrm>
          <a:prstGeom prst="rect">
            <a:avLst/>
          </a:prstGeom>
          <a:noFill/>
        </p:spPr>
        <p:txBody>
          <a:bodyPr wrap="square" rtlCol="0">
            <a:spAutoFit/>
          </a:bodyPr>
          <a:lstStyle/>
          <a:p>
            <a:r>
              <a:rPr lang="en-IN" sz="3600" b="1" dirty="0">
                <a:ln w="12700">
                  <a:solidFill>
                    <a:srgbClr val="92D050"/>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Ionic product /  ionisation constant of water (K</a:t>
            </a:r>
            <a:r>
              <a:rPr lang="en-IN" sz="3600" b="1" baseline="-25000" dirty="0">
                <a:ln w="12700">
                  <a:solidFill>
                    <a:srgbClr val="92D050"/>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w</a:t>
            </a:r>
            <a:r>
              <a:rPr lang="en-IN" sz="3600" b="1" dirty="0">
                <a:ln w="12700">
                  <a:solidFill>
                    <a:srgbClr val="92D050"/>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a:t>
            </a:r>
          </a:p>
          <a:p>
            <a:endParaRPr lang="en-IN" sz="2800" dirty="0"/>
          </a:p>
          <a:p>
            <a:r>
              <a:rPr lang="en-IN" sz="2800" dirty="0"/>
              <a:t>H</a:t>
            </a:r>
            <a:r>
              <a:rPr lang="en-IN" sz="2800" baseline="-25000" dirty="0"/>
              <a:t>2</a:t>
            </a:r>
            <a:r>
              <a:rPr lang="en-IN" sz="2800" dirty="0"/>
              <a:t>O (l)                     H</a:t>
            </a:r>
            <a:r>
              <a:rPr lang="en-IN" sz="2800" baseline="30000" dirty="0"/>
              <a:t>+</a:t>
            </a:r>
            <a:r>
              <a:rPr lang="en-IN" sz="2800" dirty="0"/>
              <a:t> + OH</a:t>
            </a:r>
            <a:r>
              <a:rPr lang="en-IN" sz="2800" baseline="30000" dirty="0"/>
              <a:t>-</a:t>
            </a:r>
            <a:r>
              <a:rPr lang="en-IN" sz="2800" dirty="0"/>
              <a:t> </a:t>
            </a:r>
          </a:p>
          <a:p>
            <a:r>
              <a:rPr lang="en-IN" sz="2800" dirty="0"/>
              <a:t>                                (</a:t>
            </a:r>
            <a:r>
              <a:rPr lang="en-IN" sz="2800" dirty="0" err="1"/>
              <a:t>aq</a:t>
            </a:r>
            <a:r>
              <a:rPr lang="en-IN" sz="2800" dirty="0"/>
              <a:t>)    (</a:t>
            </a:r>
            <a:r>
              <a:rPr lang="en-IN" sz="2800" dirty="0" err="1"/>
              <a:t>aq</a:t>
            </a:r>
            <a:r>
              <a:rPr lang="en-IN" sz="2800" dirty="0"/>
              <a:t>) </a:t>
            </a:r>
          </a:p>
          <a:p>
            <a:endParaRPr lang="en-IN" sz="2800" dirty="0"/>
          </a:p>
          <a:p>
            <a:endParaRPr lang="en-IN" sz="2800" dirty="0"/>
          </a:p>
          <a:p>
            <a:endParaRPr lang="en-IN" sz="2800" dirty="0"/>
          </a:p>
          <a:p>
            <a:endParaRPr lang="en-IN" sz="2800" dirty="0"/>
          </a:p>
          <a:p>
            <a:r>
              <a:rPr lang="en-IN" sz="2800" dirty="0"/>
              <a:t>K</a:t>
            </a:r>
            <a:r>
              <a:rPr lang="en-IN" sz="2800" baseline="-25000" dirty="0"/>
              <a:t>eq</a:t>
            </a:r>
            <a:r>
              <a:rPr lang="en-IN" sz="2800" dirty="0"/>
              <a:t>.[H</a:t>
            </a:r>
            <a:r>
              <a:rPr lang="en-IN" sz="2800" baseline="-25000" dirty="0"/>
              <a:t>2</a:t>
            </a:r>
            <a:r>
              <a:rPr lang="en-IN" sz="2800" dirty="0"/>
              <a:t>O] = [H</a:t>
            </a:r>
            <a:r>
              <a:rPr lang="en-IN" sz="2800" baseline="30000" dirty="0"/>
              <a:t>+</a:t>
            </a:r>
            <a:r>
              <a:rPr lang="en-IN" sz="2800" dirty="0"/>
              <a:t>][OH</a:t>
            </a:r>
            <a:r>
              <a:rPr lang="en-IN" sz="2800" baseline="30000" dirty="0"/>
              <a:t>-</a:t>
            </a:r>
            <a:r>
              <a:rPr lang="en-IN" sz="2800" dirty="0"/>
              <a:t>]</a:t>
            </a:r>
          </a:p>
          <a:p>
            <a:r>
              <a:rPr lang="en-IN" sz="2800" dirty="0"/>
              <a:t>K</a:t>
            </a:r>
            <a:r>
              <a:rPr lang="en-IN" sz="2800" baseline="-25000" dirty="0"/>
              <a:t>w</a:t>
            </a:r>
            <a:r>
              <a:rPr lang="en-IN" sz="2800" dirty="0"/>
              <a:t> = [H</a:t>
            </a:r>
            <a:r>
              <a:rPr lang="en-IN" sz="2800" baseline="30000" dirty="0"/>
              <a:t>+</a:t>
            </a:r>
            <a:r>
              <a:rPr lang="en-IN" sz="2800" dirty="0"/>
              <a:t>][OH</a:t>
            </a:r>
            <a:r>
              <a:rPr lang="en-IN" sz="2800" baseline="30000" dirty="0"/>
              <a:t>-</a:t>
            </a:r>
            <a:r>
              <a:rPr lang="en-IN" sz="2800" dirty="0"/>
              <a:t>]</a:t>
            </a:r>
          </a:p>
          <a:p>
            <a:endParaRPr lang="en-IN" sz="2800" dirty="0"/>
          </a:p>
          <a:p>
            <a:r>
              <a:rPr lang="en-IN" sz="2800" dirty="0"/>
              <a:t>The product of molar concentrations of H</a:t>
            </a:r>
            <a:r>
              <a:rPr lang="en-IN" sz="2800" baseline="30000" dirty="0"/>
              <a:t>+</a:t>
            </a:r>
            <a:r>
              <a:rPr lang="en-IN" sz="2800" dirty="0"/>
              <a:t> &amp; OH</a:t>
            </a:r>
            <a:r>
              <a:rPr lang="en-IN" sz="2800" baseline="30000" dirty="0"/>
              <a:t>-</a:t>
            </a:r>
            <a:r>
              <a:rPr lang="en-IN" sz="2800" dirty="0"/>
              <a:t>  </a:t>
            </a:r>
          </a:p>
        </p:txBody>
      </p:sp>
      <p:pic>
        <p:nvPicPr>
          <p:cNvPr id="2" name="Picture 1">
            <a:extLst>
              <a:ext uri="{FF2B5EF4-FFF2-40B4-BE49-F238E27FC236}">
                <a16:creationId xmlns:a16="http://schemas.microsoft.com/office/drawing/2014/main" id="{09044C33-549C-C431-AB26-A666CA211D31}"/>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13CB2814-C64E-4756-4489-54004A75B5DC}"/>
              </a:ext>
            </a:extLst>
          </p:cNvPr>
          <p:cNvGraphicFramePr>
            <a:graphicFrameLocks noChangeAspect="1"/>
          </p:cNvGraphicFramePr>
          <p:nvPr>
            <p:extLst>
              <p:ext uri="{D42A27DB-BD31-4B8C-83A1-F6EECF244321}">
                <p14:modId xmlns:p14="http://schemas.microsoft.com/office/powerpoint/2010/main" val="3402648660"/>
              </p:ext>
            </p:extLst>
          </p:nvPr>
        </p:nvGraphicFramePr>
        <p:xfrm>
          <a:off x="2139538" y="2255460"/>
          <a:ext cx="614363" cy="479425"/>
        </p:xfrm>
        <a:graphic>
          <a:graphicData uri="http://schemas.openxmlformats.org/presentationml/2006/ole">
            <mc:AlternateContent xmlns:mc="http://schemas.openxmlformats.org/markup-compatibility/2006">
              <mc:Choice xmlns:v="urn:schemas-microsoft-com:vml" Requires="v">
                <p:oleObj name="Equation" r:id="rId3" imgW="614235" imgH="480207" progId="Equation.DSMT4">
                  <p:embed/>
                </p:oleObj>
              </mc:Choice>
              <mc:Fallback>
                <p:oleObj name="Equation" r:id="rId3" imgW="614235" imgH="480207" progId="Equation.DSMT4">
                  <p:embed/>
                  <p:pic>
                    <p:nvPicPr>
                      <p:cNvPr id="0" name=""/>
                      <p:cNvPicPr/>
                      <p:nvPr/>
                    </p:nvPicPr>
                    <p:blipFill>
                      <a:blip r:embed="rId4"/>
                      <a:stretch>
                        <a:fillRect/>
                      </a:stretch>
                    </p:blipFill>
                    <p:spPr>
                      <a:xfrm>
                        <a:off x="2139538" y="2255460"/>
                        <a:ext cx="614363" cy="4794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E7CF8997-C401-864E-11E8-B6A8F666DFC6}"/>
              </a:ext>
            </a:extLst>
          </p:cNvPr>
          <p:cNvGraphicFramePr>
            <a:graphicFrameLocks noChangeAspect="1"/>
          </p:cNvGraphicFramePr>
          <p:nvPr>
            <p:extLst>
              <p:ext uri="{D42A27DB-BD31-4B8C-83A1-F6EECF244321}">
                <p14:modId xmlns:p14="http://schemas.microsoft.com/office/powerpoint/2010/main" val="2455087116"/>
              </p:ext>
            </p:extLst>
          </p:nvPr>
        </p:nvGraphicFramePr>
        <p:xfrm>
          <a:off x="1390237" y="3256774"/>
          <a:ext cx="2562637" cy="952424"/>
        </p:xfrm>
        <a:graphic>
          <a:graphicData uri="http://schemas.openxmlformats.org/presentationml/2006/ole">
            <mc:AlternateContent xmlns:mc="http://schemas.openxmlformats.org/markup-compatibility/2006">
              <mc:Choice xmlns:v="urn:schemas-microsoft-com:vml" Requires="v">
                <p:oleObj name="Equation" r:id="rId5" imgW="1187158" imgH="441368" progId="Equation.DSMT4">
                  <p:embed/>
                </p:oleObj>
              </mc:Choice>
              <mc:Fallback>
                <p:oleObj name="Equation" r:id="rId5" imgW="1187158" imgH="441368" progId="Equation.DSMT4">
                  <p:embed/>
                  <p:pic>
                    <p:nvPicPr>
                      <p:cNvPr id="0" name=""/>
                      <p:cNvPicPr/>
                      <p:nvPr/>
                    </p:nvPicPr>
                    <p:blipFill>
                      <a:blip r:embed="rId6"/>
                      <a:stretch>
                        <a:fillRect/>
                      </a:stretch>
                    </p:blipFill>
                    <p:spPr>
                      <a:xfrm>
                        <a:off x="1390237" y="3256774"/>
                        <a:ext cx="2562637" cy="952424"/>
                      </a:xfrm>
                      <a:prstGeom prst="rect">
                        <a:avLst/>
                      </a:prstGeom>
                    </p:spPr>
                  </p:pic>
                </p:oleObj>
              </mc:Fallback>
            </mc:AlternateContent>
          </a:graphicData>
        </a:graphic>
      </p:graphicFrame>
    </p:spTree>
    <p:extLst>
      <p:ext uri="{BB962C8B-B14F-4D97-AF65-F5344CB8AC3E}">
        <p14:creationId xmlns:p14="http://schemas.microsoft.com/office/powerpoint/2010/main" val="3839284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6BEF00-41DD-2734-EA64-2EB5FB69C55B}"/>
              </a:ext>
            </a:extLst>
          </p:cNvPr>
          <p:cNvSpPr txBox="1"/>
          <p:nvPr/>
        </p:nvSpPr>
        <p:spPr>
          <a:xfrm>
            <a:off x="677333" y="677333"/>
            <a:ext cx="10769600" cy="4955203"/>
          </a:xfrm>
          <a:prstGeom prst="rect">
            <a:avLst/>
          </a:prstGeom>
          <a:noFill/>
        </p:spPr>
        <p:txBody>
          <a:bodyPr wrap="square" rtlCol="0">
            <a:spAutoFit/>
          </a:bodyPr>
          <a:lstStyle/>
          <a:p>
            <a:r>
              <a:rPr lang="en-IN" sz="3600" b="1" dirty="0">
                <a:ln w="6600">
                  <a:solidFill>
                    <a:srgbClr val="92D050"/>
                  </a:solidFill>
                  <a:prstDash val="solid"/>
                </a:ln>
                <a:solidFill>
                  <a:srgbClr val="FFFFFF"/>
                </a:solidFill>
                <a:effectLst>
                  <a:glow rad="101600">
                    <a:schemeClr val="accent2">
                      <a:satMod val="175000"/>
                      <a:alpha val="40000"/>
                    </a:schemeClr>
                  </a:glow>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Experimentally:</a:t>
            </a:r>
          </a:p>
          <a:p>
            <a:endParaRPr lang="en-IN" sz="2800" dirty="0"/>
          </a:p>
          <a:p>
            <a:r>
              <a:rPr lang="en-IN" sz="2800" dirty="0"/>
              <a:t>	K</a:t>
            </a:r>
            <a:r>
              <a:rPr lang="en-IN" sz="2800" baseline="-25000" dirty="0"/>
              <a:t>w</a:t>
            </a:r>
            <a:r>
              <a:rPr lang="en-IN" sz="2800" dirty="0"/>
              <a:t> = [H</a:t>
            </a:r>
            <a:r>
              <a:rPr lang="en-IN" sz="2800" baseline="30000" dirty="0"/>
              <a:t>+</a:t>
            </a:r>
            <a:r>
              <a:rPr lang="en-IN" sz="2800" dirty="0"/>
              <a:t>][OH</a:t>
            </a:r>
            <a:r>
              <a:rPr lang="en-IN" sz="2800" baseline="30000" dirty="0"/>
              <a:t>-</a:t>
            </a:r>
            <a:r>
              <a:rPr lang="en-IN" sz="2800" dirty="0"/>
              <a:t>] = 10</a:t>
            </a:r>
            <a:r>
              <a:rPr lang="en-IN" sz="2800" baseline="30000" dirty="0"/>
              <a:t>-14</a:t>
            </a:r>
            <a:r>
              <a:rPr lang="en-IN" sz="2800" dirty="0"/>
              <a:t> (Pure water – [H</a:t>
            </a:r>
            <a:r>
              <a:rPr lang="en-IN" sz="2800" baseline="30000" dirty="0"/>
              <a:t>+</a:t>
            </a:r>
            <a:r>
              <a:rPr lang="en-IN" sz="2800" dirty="0"/>
              <a:t>] = [OH</a:t>
            </a:r>
            <a:r>
              <a:rPr lang="en-IN" sz="2800" baseline="30000" dirty="0"/>
              <a:t>-</a:t>
            </a:r>
            <a:r>
              <a:rPr lang="en-IN" sz="2800" dirty="0"/>
              <a:t>] = 10</a:t>
            </a:r>
            <a:r>
              <a:rPr lang="en-IN" sz="2800" baseline="30000" dirty="0"/>
              <a:t>-7</a:t>
            </a:r>
            <a:r>
              <a:rPr lang="en-IN" sz="2800" dirty="0"/>
              <a:t> m</a:t>
            </a:r>
          </a:p>
          <a:p>
            <a:endParaRPr lang="en-IN" sz="2800" dirty="0"/>
          </a:p>
          <a:p>
            <a:r>
              <a:rPr lang="en-IN" sz="2800" dirty="0"/>
              <a:t>Absolute dissociation constant of water</a:t>
            </a:r>
          </a:p>
          <a:p>
            <a:endParaRPr lang="en-IN" sz="2800" dirty="0"/>
          </a:p>
          <a:p>
            <a:endParaRPr lang="en-IN" sz="2800" dirty="0"/>
          </a:p>
          <a:p>
            <a:endParaRPr lang="en-IN" sz="2800" dirty="0"/>
          </a:p>
          <a:p>
            <a:r>
              <a:rPr lang="en-IN" sz="2800" dirty="0"/>
              <a:t>[H</a:t>
            </a:r>
            <a:r>
              <a:rPr lang="en-IN" sz="2800" baseline="30000" dirty="0"/>
              <a:t>+</a:t>
            </a:r>
            <a:r>
              <a:rPr lang="en-IN" sz="2800" dirty="0"/>
              <a:t>] = [OH</a:t>
            </a:r>
            <a:r>
              <a:rPr lang="en-IN" sz="2800" baseline="30000" dirty="0"/>
              <a:t>-</a:t>
            </a:r>
            <a:r>
              <a:rPr lang="en-IN" sz="2800" dirty="0"/>
              <a:t>] </a:t>
            </a:r>
            <a:r>
              <a:rPr lang="en-IN" sz="2800" dirty="0">
                <a:sym typeface="Symbol" panose="05050102010706020507" pitchFamily="18" charset="2"/>
              </a:rPr>
              <a:t> Neutral solution</a:t>
            </a:r>
          </a:p>
          <a:p>
            <a:r>
              <a:rPr lang="en-IN" sz="2800" dirty="0"/>
              <a:t>[H</a:t>
            </a:r>
            <a:r>
              <a:rPr lang="en-IN" sz="2800" baseline="30000" dirty="0"/>
              <a:t>+</a:t>
            </a:r>
            <a:r>
              <a:rPr lang="en-IN" sz="2800" dirty="0"/>
              <a:t>] &gt; [OH</a:t>
            </a:r>
            <a:r>
              <a:rPr lang="en-IN" sz="2800" baseline="30000" dirty="0"/>
              <a:t>-</a:t>
            </a:r>
            <a:r>
              <a:rPr lang="en-IN" sz="2800" dirty="0"/>
              <a:t>] </a:t>
            </a:r>
            <a:r>
              <a:rPr lang="en-IN" sz="2800" dirty="0">
                <a:sym typeface="Symbol" panose="05050102010706020507" pitchFamily="18" charset="2"/>
              </a:rPr>
              <a:t> Acidic solution</a:t>
            </a:r>
          </a:p>
          <a:p>
            <a:r>
              <a:rPr lang="en-IN" sz="2800" dirty="0"/>
              <a:t>[H</a:t>
            </a:r>
            <a:r>
              <a:rPr lang="en-IN" sz="2800" baseline="30000" dirty="0"/>
              <a:t>+</a:t>
            </a:r>
            <a:r>
              <a:rPr lang="en-IN" sz="2800" dirty="0"/>
              <a:t>] &gt; [OH</a:t>
            </a:r>
            <a:r>
              <a:rPr lang="en-IN" sz="2800" baseline="30000" dirty="0"/>
              <a:t>-</a:t>
            </a:r>
            <a:r>
              <a:rPr lang="en-IN" sz="2800" dirty="0"/>
              <a:t>] </a:t>
            </a:r>
            <a:r>
              <a:rPr lang="en-IN" sz="2800" dirty="0">
                <a:sym typeface="Symbol" panose="05050102010706020507" pitchFamily="18" charset="2"/>
              </a:rPr>
              <a:t> Basic solution</a:t>
            </a:r>
            <a:endParaRPr lang="en-IN" sz="2800" dirty="0"/>
          </a:p>
        </p:txBody>
      </p:sp>
      <p:pic>
        <p:nvPicPr>
          <p:cNvPr id="2" name="Picture 1">
            <a:extLst>
              <a:ext uri="{FF2B5EF4-FFF2-40B4-BE49-F238E27FC236}">
                <a16:creationId xmlns:a16="http://schemas.microsoft.com/office/drawing/2014/main" id="{C57CAD43-30C1-C8D8-84DF-9A49FEED43A9}"/>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611C53B6-83CB-265C-8AEB-39D75E539BEA}"/>
              </a:ext>
            </a:extLst>
          </p:cNvPr>
          <p:cNvGraphicFramePr>
            <a:graphicFrameLocks noChangeAspect="1"/>
          </p:cNvGraphicFramePr>
          <p:nvPr>
            <p:extLst>
              <p:ext uri="{D42A27DB-BD31-4B8C-83A1-F6EECF244321}">
                <p14:modId xmlns:p14="http://schemas.microsoft.com/office/powerpoint/2010/main" val="968648255"/>
              </p:ext>
            </p:extLst>
          </p:nvPr>
        </p:nvGraphicFramePr>
        <p:xfrm>
          <a:off x="1381125" y="3135883"/>
          <a:ext cx="5469224" cy="912241"/>
        </p:xfrm>
        <a:graphic>
          <a:graphicData uri="http://schemas.openxmlformats.org/presentationml/2006/ole">
            <mc:AlternateContent xmlns:mc="http://schemas.openxmlformats.org/markup-compatibility/2006">
              <mc:Choice xmlns:v="urn:schemas-microsoft-com:vml" Requires="v">
                <p:oleObj name="Equation" r:id="rId3" imgW="2056446" imgH="343016" progId="Equation.DSMT4">
                  <p:embed/>
                </p:oleObj>
              </mc:Choice>
              <mc:Fallback>
                <p:oleObj name="Equation" r:id="rId3" imgW="2056446" imgH="343016" progId="Equation.DSMT4">
                  <p:embed/>
                  <p:pic>
                    <p:nvPicPr>
                      <p:cNvPr id="0" name=""/>
                      <p:cNvPicPr/>
                      <p:nvPr/>
                    </p:nvPicPr>
                    <p:blipFill>
                      <a:blip r:embed="rId4"/>
                      <a:stretch>
                        <a:fillRect/>
                      </a:stretch>
                    </p:blipFill>
                    <p:spPr>
                      <a:xfrm>
                        <a:off x="1381125" y="3135883"/>
                        <a:ext cx="5469224" cy="912241"/>
                      </a:xfrm>
                      <a:prstGeom prst="rect">
                        <a:avLst/>
                      </a:prstGeom>
                    </p:spPr>
                  </p:pic>
                </p:oleObj>
              </mc:Fallback>
            </mc:AlternateContent>
          </a:graphicData>
        </a:graphic>
      </p:graphicFrame>
    </p:spTree>
    <p:extLst>
      <p:ext uri="{BB962C8B-B14F-4D97-AF65-F5344CB8AC3E}">
        <p14:creationId xmlns:p14="http://schemas.microsoft.com/office/powerpoint/2010/main" val="4158371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B2DC92CD-3BD2-FA18-5973-1F1B5754A12C}"/>
              </a:ext>
            </a:extLst>
          </p:cNvPr>
          <p:cNvSpPr txBox="1"/>
          <p:nvPr/>
        </p:nvSpPr>
        <p:spPr>
          <a:xfrm>
            <a:off x="838200" y="1114424"/>
            <a:ext cx="7962900" cy="1203727"/>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Q 30.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unit of ionic product of water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w</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are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Mol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Mol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3. Mol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Mol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endParaRPr lang="en-IN" sz="1800" kern="100" dirty="0">
              <a:effectLst/>
              <a:latin typeface="Tahoma" panose="020B060403050404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DA84374-0B3E-7B27-34B0-E49E029F18E6}"/>
              </a:ext>
            </a:extLst>
          </p:cNvPr>
          <p:cNvSpPr txBox="1"/>
          <p:nvPr/>
        </p:nvSpPr>
        <p:spPr>
          <a:xfrm>
            <a:off x="838201" y="2432450"/>
            <a:ext cx="9410700" cy="2977750"/>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Q 31.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Among the following the weakest base is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N" sz="2400" dirty="0">
                <a:effectLst/>
                <a:latin typeface="Tahoma" panose="020B0604030504040204" pitchFamily="34" charset="0"/>
                <a:ea typeface="Calibri" panose="020F0502020204030204" pitchFamily="34" charset="0"/>
              </a:rPr>
              <a:t>	1. H</a:t>
            </a:r>
            <a:r>
              <a:rPr lang="en-IN" sz="2400" baseline="30000" dirty="0">
                <a:effectLst/>
                <a:latin typeface="Tahoma" panose="020B0604030504040204" pitchFamily="34" charset="0"/>
                <a:ea typeface="Calibri" panose="020F0502020204030204" pitchFamily="34" charset="0"/>
              </a:rPr>
              <a:t>-   </a:t>
            </a:r>
            <a:r>
              <a:rPr lang="en-IN" sz="2400" dirty="0">
                <a:effectLst/>
                <a:latin typeface="Tahoma" panose="020B0604030504040204" pitchFamily="34" charset="0"/>
                <a:ea typeface="Calibri" panose="020F0502020204030204" pitchFamily="34" charset="0"/>
              </a:rPr>
              <a:t>				2. CH</a:t>
            </a:r>
            <a:r>
              <a:rPr lang="en-IN" sz="2400" baseline="-25000" dirty="0">
                <a:latin typeface="Tahoma" panose="020B0604030504040204" pitchFamily="34" charset="0"/>
                <a:ea typeface="Calibri" panose="020F0502020204030204" pitchFamily="34" charset="0"/>
              </a:rPr>
              <a:t>3</a:t>
            </a:r>
            <a:r>
              <a:rPr lang="en-IN" sz="2400" baseline="30000" dirty="0">
                <a:latin typeface="Tahoma" panose="020B0604030504040204" pitchFamily="34" charset="0"/>
                <a:ea typeface="Calibri" panose="020F0502020204030204" pitchFamily="34" charset="0"/>
              </a:rPr>
              <a:t>-</a:t>
            </a:r>
            <a:r>
              <a:rPr lang="en-IN" sz="2400" dirty="0">
                <a:latin typeface="Tahoma" panose="020B0604030504040204" pitchFamily="34" charset="0"/>
                <a:ea typeface="Calibri" panose="020F0502020204030204" pitchFamily="34" charset="0"/>
              </a:rPr>
              <a:t>				3.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O</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Cl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a:r>
          </a:p>
          <a:p>
            <a:endParaRPr lang="en-IN" sz="2400" kern="100" dirty="0">
              <a:latin typeface="Tahoma" panose="020B060403050404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Ionic product of water increase, if</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1. Pressure is reduced					2. H</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added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OH</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added							4. Temperature increases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36594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5C4A8D-E868-B7D5-A92C-873E614D8424}"/>
              </a:ext>
            </a:extLst>
          </p:cNvPr>
          <p:cNvSpPr txBox="1"/>
          <p:nvPr/>
        </p:nvSpPr>
        <p:spPr>
          <a:xfrm>
            <a:off x="694267" y="711199"/>
            <a:ext cx="10668000" cy="5262979"/>
          </a:xfrm>
          <a:prstGeom prst="rect">
            <a:avLst/>
          </a:prstGeom>
          <a:noFill/>
        </p:spPr>
        <p:txBody>
          <a:bodyPr wrap="square" rtlCol="0">
            <a:spAutoFit/>
          </a:bodyPr>
          <a:lstStyle/>
          <a:p>
            <a:r>
              <a:rPr lang="en-IN" sz="2800" dirty="0">
                <a:solidFill>
                  <a:srgbClr val="FF0000"/>
                </a:solidFill>
              </a:rPr>
              <a:t>pH scale</a:t>
            </a:r>
          </a:p>
          <a:p>
            <a:r>
              <a:rPr lang="en-IN" sz="2800" dirty="0"/>
              <a:t>	- Negative logarithm of activity of H</a:t>
            </a:r>
            <a:r>
              <a:rPr lang="en-IN" sz="2800" baseline="30000" dirty="0"/>
              <a:t>+</a:t>
            </a:r>
            <a:r>
              <a:rPr lang="en-IN" sz="2800" dirty="0"/>
              <a:t> ions</a:t>
            </a:r>
          </a:p>
          <a:p>
            <a:r>
              <a:rPr lang="en-IN" sz="2800" dirty="0"/>
              <a:t>	- pH = -log [H</a:t>
            </a:r>
            <a:r>
              <a:rPr lang="en-IN" sz="2800" baseline="30000" dirty="0"/>
              <a:t>+</a:t>
            </a:r>
            <a:r>
              <a:rPr lang="en-IN" sz="2800" dirty="0"/>
              <a:t>]</a:t>
            </a:r>
          </a:p>
          <a:p>
            <a:r>
              <a:rPr lang="en-IN" sz="2800" dirty="0"/>
              <a:t>	- Scale marked from 0 </a:t>
            </a:r>
            <a:r>
              <a:rPr lang="en-IN" sz="2800" dirty="0">
                <a:sym typeface="Symbol" panose="05050102010706020507" pitchFamily="18" charset="2"/>
              </a:rPr>
              <a:t> 14 with central point 7 equals to neutrality</a:t>
            </a:r>
          </a:p>
          <a:p>
            <a:r>
              <a:rPr lang="en-IN" sz="2800" dirty="0">
                <a:sym typeface="Symbol" panose="05050102010706020507" pitchFamily="18" charset="2"/>
              </a:rPr>
              <a:t>	- pH = 7 – Neutral</a:t>
            </a:r>
          </a:p>
          <a:p>
            <a:r>
              <a:rPr lang="en-IN" sz="2800" dirty="0">
                <a:sym typeface="Symbol" panose="05050102010706020507" pitchFamily="18" charset="2"/>
              </a:rPr>
              <a:t>	  pH &lt; 7 – Acidic </a:t>
            </a:r>
          </a:p>
          <a:p>
            <a:r>
              <a:rPr lang="en-IN" sz="2800" dirty="0">
                <a:sym typeface="Symbol" panose="05050102010706020507" pitchFamily="18" charset="2"/>
              </a:rPr>
              <a:t>	  pH &gt; 7 – Basic </a:t>
            </a:r>
          </a:p>
          <a:p>
            <a:r>
              <a:rPr lang="en-IN" sz="2800" dirty="0">
                <a:sym typeface="Symbol" panose="05050102010706020507" pitchFamily="18" charset="2"/>
              </a:rPr>
              <a:t>	- pOH = -log[OH</a:t>
            </a:r>
            <a:r>
              <a:rPr lang="en-IN" sz="2800" baseline="30000" dirty="0">
                <a:sym typeface="Symbol" panose="05050102010706020507" pitchFamily="18" charset="2"/>
              </a:rPr>
              <a:t>-</a:t>
            </a:r>
            <a:r>
              <a:rPr lang="en-IN" sz="2800" dirty="0">
                <a:sym typeface="Symbol" panose="05050102010706020507" pitchFamily="18" charset="2"/>
              </a:rPr>
              <a:t>]</a:t>
            </a:r>
          </a:p>
          <a:p>
            <a:r>
              <a:rPr lang="en-IN" sz="2800" dirty="0">
                <a:solidFill>
                  <a:srgbClr val="FF0000"/>
                </a:solidFill>
                <a:sym typeface="Symbol" panose="05050102010706020507" pitchFamily="18" charset="2"/>
              </a:rPr>
              <a:t>New</a:t>
            </a:r>
            <a:r>
              <a:rPr lang="en-IN" sz="2800" dirty="0">
                <a:sym typeface="Symbol" panose="05050102010706020507" pitchFamily="18" charset="2"/>
              </a:rPr>
              <a:t>		K</a:t>
            </a:r>
            <a:r>
              <a:rPr lang="en-IN" sz="2800" baseline="-25000" dirty="0">
                <a:sym typeface="Symbol" panose="05050102010706020507" pitchFamily="18" charset="2"/>
              </a:rPr>
              <a:t>w</a:t>
            </a:r>
            <a:r>
              <a:rPr lang="en-IN" sz="2800" dirty="0">
                <a:sym typeface="Symbol" panose="05050102010706020507" pitchFamily="18" charset="2"/>
              </a:rPr>
              <a:t> = [H</a:t>
            </a:r>
            <a:r>
              <a:rPr lang="en-IN" sz="2800" baseline="30000" dirty="0">
                <a:sym typeface="Symbol" panose="05050102010706020507" pitchFamily="18" charset="2"/>
              </a:rPr>
              <a:t>+</a:t>
            </a:r>
            <a:r>
              <a:rPr lang="en-IN" sz="2800" dirty="0">
                <a:sym typeface="Symbol" panose="05050102010706020507" pitchFamily="18" charset="2"/>
              </a:rPr>
              <a:t>][OH</a:t>
            </a:r>
            <a:r>
              <a:rPr lang="en-IN" sz="2800" baseline="30000" dirty="0">
                <a:sym typeface="Symbol" panose="05050102010706020507" pitchFamily="18" charset="2"/>
              </a:rPr>
              <a:t>-</a:t>
            </a:r>
            <a:r>
              <a:rPr lang="en-IN" sz="2800" dirty="0">
                <a:sym typeface="Symbol" panose="05050102010706020507" pitchFamily="18" charset="2"/>
              </a:rPr>
              <a:t>]</a:t>
            </a:r>
          </a:p>
          <a:p>
            <a:r>
              <a:rPr lang="en-IN" sz="2800" dirty="0">
                <a:sym typeface="Symbol" panose="05050102010706020507" pitchFamily="18" charset="2"/>
              </a:rPr>
              <a:t>		-log K</a:t>
            </a:r>
            <a:r>
              <a:rPr lang="en-IN" sz="2800" baseline="-25000" dirty="0">
                <a:sym typeface="Symbol" panose="05050102010706020507" pitchFamily="18" charset="2"/>
              </a:rPr>
              <a:t>w</a:t>
            </a:r>
            <a:r>
              <a:rPr lang="en-IN" sz="2800" dirty="0">
                <a:sym typeface="Symbol" panose="05050102010706020507" pitchFamily="18" charset="2"/>
              </a:rPr>
              <a:t> = -log[H</a:t>
            </a:r>
            <a:r>
              <a:rPr lang="en-IN" sz="2800" baseline="30000" dirty="0">
                <a:sym typeface="Symbol" panose="05050102010706020507" pitchFamily="18" charset="2"/>
              </a:rPr>
              <a:t>+</a:t>
            </a:r>
            <a:r>
              <a:rPr lang="en-IN" sz="2800" dirty="0">
                <a:sym typeface="Symbol" panose="05050102010706020507" pitchFamily="18" charset="2"/>
              </a:rPr>
              <a:t>] + -log[OH</a:t>
            </a:r>
            <a:r>
              <a:rPr lang="en-IN" sz="2800" baseline="30000" dirty="0">
                <a:sym typeface="Symbol" panose="05050102010706020507" pitchFamily="18" charset="2"/>
              </a:rPr>
              <a:t>-</a:t>
            </a:r>
            <a:r>
              <a:rPr lang="en-IN" sz="2800" dirty="0">
                <a:sym typeface="Symbol" panose="05050102010706020507" pitchFamily="18" charset="2"/>
              </a:rPr>
              <a:t>]</a:t>
            </a:r>
          </a:p>
          <a:p>
            <a:r>
              <a:rPr lang="en-IN" sz="2800" dirty="0">
                <a:sym typeface="Symbol" panose="05050102010706020507" pitchFamily="18" charset="2"/>
              </a:rPr>
              <a:t>		</a:t>
            </a:r>
            <a:r>
              <a:rPr lang="en-IN" sz="2800" dirty="0" err="1">
                <a:sym typeface="Symbol" panose="05050102010706020507" pitchFamily="18" charset="2"/>
              </a:rPr>
              <a:t>pK</a:t>
            </a:r>
            <a:r>
              <a:rPr lang="en-IN" sz="2800" baseline="-25000" dirty="0" err="1">
                <a:sym typeface="Symbol" panose="05050102010706020507" pitchFamily="18" charset="2"/>
              </a:rPr>
              <a:t>w</a:t>
            </a:r>
            <a:r>
              <a:rPr lang="en-IN" sz="2800" dirty="0">
                <a:sym typeface="Symbol" panose="05050102010706020507" pitchFamily="18" charset="2"/>
              </a:rPr>
              <a:t> = pH + pOH = -log 10</a:t>
            </a:r>
            <a:r>
              <a:rPr lang="en-IN" sz="2800" baseline="30000" dirty="0">
                <a:sym typeface="Symbol" panose="05050102010706020507" pitchFamily="18" charset="2"/>
              </a:rPr>
              <a:t>-14</a:t>
            </a:r>
            <a:r>
              <a:rPr lang="en-IN" sz="2800" dirty="0">
                <a:sym typeface="Symbol" panose="05050102010706020507" pitchFamily="18" charset="2"/>
              </a:rPr>
              <a:t> = 14</a:t>
            </a:r>
          </a:p>
          <a:p>
            <a:r>
              <a:rPr lang="en-IN" sz="2800" dirty="0">
                <a:sym typeface="Symbol" panose="05050102010706020507" pitchFamily="18" charset="2"/>
              </a:rPr>
              <a:t>		</a:t>
            </a:r>
            <a:r>
              <a:rPr lang="en-IN" sz="2800" dirty="0" err="1">
                <a:sym typeface="Symbol" panose="05050102010706020507" pitchFamily="18" charset="2"/>
              </a:rPr>
              <a:t>pK</a:t>
            </a:r>
            <a:r>
              <a:rPr lang="en-IN" sz="2800" baseline="-25000" dirty="0" err="1">
                <a:sym typeface="Symbol" panose="05050102010706020507" pitchFamily="18" charset="2"/>
              </a:rPr>
              <a:t>w</a:t>
            </a:r>
            <a:r>
              <a:rPr lang="en-IN" sz="2800" dirty="0">
                <a:sym typeface="Symbol" panose="05050102010706020507" pitchFamily="18" charset="2"/>
              </a:rPr>
              <a:t> = pH + pOH = 14</a:t>
            </a:r>
            <a:endParaRPr lang="en-IN" sz="2800" dirty="0"/>
          </a:p>
        </p:txBody>
      </p:sp>
      <p:pic>
        <p:nvPicPr>
          <p:cNvPr id="2" name="Picture 1">
            <a:extLst>
              <a:ext uri="{FF2B5EF4-FFF2-40B4-BE49-F238E27FC236}">
                <a16:creationId xmlns:a16="http://schemas.microsoft.com/office/drawing/2014/main" id="{03F80D06-9870-08FF-6C4A-E0FF57A317B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796185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18F1F4-D9F3-B2FF-60AA-9155D8106921}"/>
              </a:ext>
            </a:extLst>
          </p:cNvPr>
          <p:cNvSpPr txBox="1"/>
          <p:nvPr/>
        </p:nvSpPr>
        <p:spPr>
          <a:xfrm>
            <a:off x="677333" y="507999"/>
            <a:ext cx="10684934" cy="5509200"/>
          </a:xfrm>
          <a:prstGeom prst="rect">
            <a:avLst/>
          </a:prstGeom>
          <a:noFill/>
        </p:spPr>
        <p:txBody>
          <a:bodyPr wrap="square" rtlCol="0">
            <a:spAutoFit/>
          </a:bodyPr>
          <a:lstStyle/>
          <a:p>
            <a:r>
              <a:rPr lang="en-IN" sz="2800" dirty="0">
                <a:solidFill>
                  <a:srgbClr val="FF0000"/>
                </a:solidFill>
              </a:rPr>
              <a:t>Note:</a:t>
            </a:r>
          </a:p>
          <a:p>
            <a:r>
              <a:rPr lang="en-IN" sz="2800" dirty="0"/>
              <a:t>	For pH calculations of dilute solutions</a:t>
            </a:r>
          </a:p>
          <a:p>
            <a:r>
              <a:rPr lang="en-IN" sz="2800" dirty="0"/>
              <a:t>	[H</a:t>
            </a:r>
            <a:r>
              <a:rPr lang="en-IN" sz="2800" baseline="30000" dirty="0"/>
              <a:t>+</a:t>
            </a:r>
            <a:r>
              <a:rPr lang="en-IN" sz="2800" dirty="0"/>
              <a:t>] from water is also considered</a:t>
            </a:r>
          </a:p>
          <a:p>
            <a:r>
              <a:rPr lang="en-IN" sz="2800" dirty="0"/>
              <a:t>	[H</a:t>
            </a:r>
            <a:r>
              <a:rPr lang="en-IN" sz="2800" baseline="30000" dirty="0"/>
              <a:t>+</a:t>
            </a:r>
            <a:r>
              <a:rPr lang="en-IN" sz="2800" dirty="0"/>
              <a:t>] &gt; 10</a:t>
            </a:r>
            <a:r>
              <a:rPr lang="en-IN" sz="2800" baseline="30000" dirty="0"/>
              <a:t>-6</a:t>
            </a:r>
            <a:r>
              <a:rPr lang="en-IN" sz="2800" dirty="0"/>
              <a:t> M, [H</a:t>
            </a:r>
            <a:r>
              <a:rPr lang="en-IN" sz="2800" baseline="30000" dirty="0"/>
              <a:t>+</a:t>
            </a:r>
            <a:r>
              <a:rPr lang="en-IN" sz="2800" dirty="0"/>
              <a:t>] from water can be neglected</a:t>
            </a:r>
          </a:p>
          <a:p>
            <a:endParaRPr lang="en-IN" sz="2800" dirty="0"/>
          </a:p>
          <a:p>
            <a:r>
              <a:rPr lang="en-IN" sz="2800" dirty="0"/>
              <a:t>For a mixture of two Acids</a:t>
            </a:r>
          </a:p>
          <a:p>
            <a:endParaRPr lang="en-IN" sz="2800" dirty="0"/>
          </a:p>
          <a:p>
            <a:endParaRPr lang="en-IN" sz="2800" dirty="0"/>
          </a:p>
          <a:p>
            <a:endParaRPr lang="en-IN" sz="2800" dirty="0"/>
          </a:p>
          <a:p>
            <a:r>
              <a:rPr lang="en-IN" sz="2800" dirty="0"/>
              <a:t>For a mixture of two bases</a:t>
            </a:r>
          </a:p>
          <a:p>
            <a:endParaRPr lang="en-IN" dirty="0"/>
          </a:p>
          <a:p>
            <a:endParaRPr lang="en-IN" dirty="0"/>
          </a:p>
          <a:p>
            <a:endParaRPr lang="en-IN" dirty="0"/>
          </a:p>
          <a:p>
            <a:endParaRPr lang="en-IN" dirty="0"/>
          </a:p>
        </p:txBody>
      </p:sp>
      <p:pic>
        <p:nvPicPr>
          <p:cNvPr id="2" name="Picture 1">
            <a:extLst>
              <a:ext uri="{FF2B5EF4-FFF2-40B4-BE49-F238E27FC236}">
                <a16:creationId xmlns:a16="http://schemas.microsoft.com/office/drawing/2014/main" id="{3BD7A748-FFD2-14CB-72F6-F5886947C789}"/>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8BE7CE6B-E57E-52B8-115C-555D58EC64FF}"/>
              </a:ext>
            </a:extLst>
          </p:cNvPr>
          <p:cNvGraphicFramePr>
            <a:graphicFrameLocks noChangeAspect="1"/>
          </p:cNvGraphicFramePr>
          <p:nvPr>
            <p:extLst>
              <p:ext uri="{D42A27DB-BD31-4B8C-83A1-F6EECF244321}">
                <p14:modId xmlns:p14="http://schemas.microsoft.com/office/powerpoint/2010/main" val="1927285954"/>
              </p:ext>
            </p:extLst>
          </p:nvPr>
        </p:nvGraphicFramePr>
        <p:xfrm>
          <a:off x="1174750" y="3251199"/>
          <a:ext cx="3730625" cy="1095229"/>
        </p:xfrm>
        <a:graphic>
          <a:graphicData uri="http://schemas.openxmlformats.org/presentationml/2006/ole">
            <mc:AlternateContent xmlns:mc="http://schemas.openxmlformats.org/markup-compatibility/2006">
              <mc:Choice xmlns:v="urn:schemas-microsoft-com:vml" Requires="v">
                <p:oleObj name="Equation" r:id="rId3" imgW="1211797" imgH="355527" progId="Equation.DSMT4">
                  <p:embed/>
                </p:oleObj>
              </mc:Choice>
              <mc:Fallback>
                <p:oleObj name="Equation" r:id="rId3" imgW="1211797" imgH="355527" progId="Equation.DSMT4">
                  <p:embed/>
                  <p:pic>
                    <p:nvPicPr>
                      <p:cNvPr id="0" name=""/>
                      <p:cNvPicPr/>
                      <p:nvPr/>
                    </p:nvPicPr>
                    <p:blipFill>
                      <a:blip r:embed="rId4"/>
                      <a:stretch>
                        <a:fillRect/>
                      </a:stretch>
                    </p:blipFill>
                    <p:spPr>
                      <a:xfrm>
                        <a:off x="1174750" y="3251199"/>
                        <a:ext cx="3730625" cy="1095229"/>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3304081-FB27-642D-4661-7E328DDA6AFD}"/>
              </a:ext>
            </a:extLst>
          </p:cNvPr>
          <p:cNvGraphicFramePr>
            <a:graphicFrameLocks noChangeAspect="1"/>
          </p:cNvGraphicFramePr>
          <p:nvPr>
            <p:extLst>
              <p:ext uri="{D42A27DB-BD31-4B8C-83A1-F6EECF244321}">
                <p14:modId xmlns:p14="http://schemas.microsoft.com/office/powerpoint/2010/main" val="102899203"/>
              </p:ext>
            </p:extLst>
          </p:nvPr>
        </p:nvGraphicFramePr>
        <p:xfrm>
          <a:off x="1843088" y="5013537"/>
          <a:ext cx="4113218" cy="1003661"/>
        </p:xfrm>
        <a:graphic>
          <a:graphicData uri="http://schemas.openxmlformats.org/presentationml/2006/ole">
            <mc:AlternateContent xmlns:mc="http://schemas.openxmlformats.org/markup-compatibility/2006">
              <mc:Choice xmlns:v="urn:schemas-microsoft-com:vml" Requires="v">
                <p:oleObj name="Equation" r:id="rId5" imgW="1456794" imgH="355527" progId="Equation.DSMT4">
                  <p:embed/>
                </p:oleObj>
              </mc:Choice>
              <mc:Fallback>
                <p:oleObj name="Equation" r:id="rId5" imgW="1456794" imgH="355527" progId="Equation.DSMT4">
                  <p:embed/>
                  <p:pic>
                    <p:nvPicPr>
                      <p:cNvPr id="0" name=""/>
                      <p:cNvPicPr/>
                      <p:nvPr/>
                    </p:nvPicPr>
                    <p:blipFill>
                      <a:blip r:embed="rId6"/>
                      <a:stretch>
                        <a:fillRect/>
                      </a:stretch>
                    </p:blipFill>
                    <p:spPr>
                      <a:xfrm>
                        <a:off x="1843088" y="5013537"/>
                        <a:ext cx="4113218" cy="1003661"/>
                      </a:xfrm>
                      <a:prstGeom prst="rect">
                        <a:avLst/>
                      </a:prstGeom>
                    </p:spPr>
                  </p:pic>
                </p:oleObj>
              </mc:Fallback>
            </mc:AlternateContent>
          </a:graphicData>
        </a:graphic>
      </p:graphicFrame>
    </p:spTree>
    <p:extLst>
      <p:ext uri="{BB962C8B-B14F-4D97-AF65-F5344CB8AC3E}">
        <p14:creationId xmlns:p14="http://schemas.microsoft.com/office/powerpoint/2010/main" val="1801033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9909EF01-F1F6-9324-9226-583D075AD137}"/>
              </a:ext>
            </a:extLst>
          </p:cNvPr>
          <p:cNvSpPr txBox="1"/>
          <p:nvPr/>
        </p:nvSpPr>
        <p:spPr>
          <a:xfrm>
            <a:off x="918210" y="2028759"/>
            <a:ext cx="9374010" cy="1703030"/>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33.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pH of solution is increased from 3 to 6. Its H</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ion 	concentration will be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Reduced to half					2. Doubled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Reduced by 1000 times			4. Increased by 1000 times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90215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0F48BC-2661-8B76-0A12-EC5134ACC1AA}"/>
              </a:ext>
            </a:extLst>
          </p:cNvPr>
          <p:cNvSpPr txBox="1"/>
          <p:nvPr/>
        </p:nvSpPr>
        <p:spPr>
          <a:xfrm>
            <a:off x="575733" y="582067"/>
            <a:ext cx="11006667" cy="5816977"/>
          </a:xfrm>
          <a:prstGeom prst="rect">
            <a:avLst/>
          </a:prstGeom>
          <a:noFill/>
        </p:spPr>
        <p:txBody>
          <a:bodyPr wrap="square" rtlCol="0">
            <a:spAutoFit/>
          </a:bodyPr>
          <a:lstStyle/>
          <a:p>
            <a:r>
              <a:rPr lang="en-IN" sz="3600" b="1" dirty="0">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Ionisation of Weak Acids</a:t>
            </a:r>
          </a:p>
          <a:p>
            <a:endParaRPr lang="en-IN" sz="2800" dirty="0"/>
          </a:p>
          <a:p>
            <a:r>
              <a:rPr lang="en-IN" sz="2800" dirty="0"/>
              <a:t>H</a:t>
            </a:r>
            <a:r>
              <a:rPr lang="en-IN" sz="2800" baseline="-25000" dirty="0"/>
              <a:t>A</a:t>
            </a:r>
            <a:r>
              <a:rPr lang="en-IN" sz="2800" dirty="0"/>
              <a:t> + H</a:t>
            </a:r>
            <a:r>
              <a:rPr lang="en-IN" sz="2800" baseline="-25000" dirty="0"/>
              <a:t>2</a:t>
            </a:r>
            <a:r>
              <a:rPr lang="en-IN" sz="2800" dirty="0"/>
              <a:t>O                 H</a:t>
            </a:r>
            <a:r>
              <a:rPr lang="en-IN" sz="2800" baseline="-25000" dirty="0"/>
              <a:t>3</a:t>
            </a:r>
            <a:r>
              <a:rPr lang="en-IN" sz="2800" dirty="0"/>
              <a:t>O</a:t>
            </a:r>
            <a:r>
              <a:rPr lang="en-IN" sz="2800" baseline="30000" dirty="0"/>
              <a:t>+</a:t>
            </a:r>
            <a:r>
              <a:rPr lang="en-IN" sz="2800" dirty="0"/>
              <a:t> + A</a:t>
            </a:r>
            <a:r>
              <a:rPr lang="en-IN" sz="2800" baseline="30000" dirty="0"/>
              <a:t>-</a:t>
            </a:r>
            <a:r>
              <a:rPr lang="en-IN" sz="2800" dirty="0"/>
              <a:t> </a:t>
            </a:r>
          </a:p>
          <a:p>
            <a:r>
              <a:rPr lang="en-IN" sz="2800" dirty="0"/>
              <a:t>(</a:t>
            </a:r>
            <a:r>
              <a:rPr lang="en-IN" sz="2800" dirty="0" err="1"/>
              <a:t>aq</a:t>
            </a:r>
            <a:r>
              <a:rPr lang="en-IN" sz="2800" dirty="0"/>
              <a:t>)     (l)                 (</a:t>
            </a:r>
            <a:r>
              <a:rPr lang="en-IN" sz="2800" dirty="0" err="1"/>
              <a:t>aq</a:t>
            </a:r>
            <a:r>
              <a:rPr lang="en-IN" sz="2800" dirty="0"/>
              <a:t>)    (</a:t>
            </a:r>
            <a:r>
              <a:rPr lang="en-IN" sz="2800" dirty="0" err="1"/>
              <a:t>aq</a:t>
            </a:r>
            <a:r>
              <a:rPr lang="en-IN" sz="2800" dirty="0"/>
              <a:t>)</a:t>
            </a:r>
          </a:p>
          <a:p>
            <a:endParaRPr lang="en-IN" sz="2800" dirty="0"/>
          </a:p>
          <a:p>
            <a:r>
              <a:rPr lang="en-IN" sz="2800" dirty="0"/>
              <a:t>At t = 0		c		0 		0</a:t>
            </a:r>
          </a:p>
          <a:p>
            <a:r>
              <a:rPr lang="en-IN" sz="2800" dirty="0"/>
              <a:t>At t = </a:t>
            </a:r>
            <a:r>
              <a:rPr lang="en-IN" sz="2800" dirty="0" err="1"/>
              <a:t>t</a:t>
            </a:r>
            <a:r>
              <a:rPr lang="en-IN" sz="2800" baseline="-25000" dirty="0" err="1"/>
              <a:t>eq</a:t>
            </a:r>
            <a:r>
              <a:rPr lang="en-IN" sz="2800" dirty="0"/>
              <a:t> 		c - c</a:t>
            </a:r>
            <a:r>
              <a:rPr lang="en-IN" sz="2800" dirty="0">
                <a:sym typeface="Symbol" panose="05050102010706020507" pitchFamily="18" charset="2"/>
              </a:rPr>
              <a:t>	c		c</a:t>
            </a:r>
          </a:p>
          <a:p>
            <a:endParaRPr lang="en-IN" sz="2800" dirty="0">
              <a:sym typeface="Symbol" panose="05050102010706020507" pitchFamily="18" charset="2"/>
            </a:endParaRPr>
          </a:p>
          <a:p>
            <a:endParaRPr lang="en-IN" sz="2800" dirty="0">
              <a:sym typeface="Symbol" panose="05050102010706020507" pitchFamily="18" charset="2"/>
            </a:endParaRPr>
          </a:p>
          <a:p>
            <a:endParaRPr lang="en-IN" sz="2800" dirty="0">
              <a:sym typeface="Symbol" panose="05050102010706020507" pitchFamily="18" charset="2"/>
            </a:endParaRPr>
          </a:p>
          <a:p>
            <a:r>
              <a:rPr lang="en-IN" sz="2800" dirty="0">
                <a:sym typeface="Symbol" panose="05050102010706020507" pitchFamily="18" charset="2"/>
              </a:rPr>
              <a:t>For weak acids  &lt;&lt;&lt; 1</a:t>
            </a:r>
          </a:p>
          <a:p>
            <a:r>
              <a:rPr lang="en-IN" sz="2800" dirty="0">
                <a:sym typeface="Symbol" panose="05050102010706020507" pitchFamily="18" charset="2"/>
              </a:rPr>
              <a:t> K</a:t>
            </a:r>
            <a:r>
              <a:rPr lang="en-IN" sz="2800" baseline="-25000" dirty="0">
                <a:sym typeface="Symbol" panose="05050102010706020507" pitchFamily="18" charset="2"/>
              </a:rPr>
              <a:t>a </a:t>
            </a:r>
            <a:r>
              <a:rPr lang="en-IN" sz="2800" dirty="0">
                <a:sym typeface="Symbol" panose="05050102010706020507" pitchFamily="18" charset="2"/>
              </a:rPr>
              <a:t> = c</a:t>
            </a:r>
            <a:r>
              <a:rPr lang="en-IN" sz="2800" baseline="30000" dirty="0">
                <a:sym typeface="Symbol" panose="05050102010706020507" pitchFamily="18" charset="2"/>
              </a:rPr>
              <a:t>2</a:t>
            </a:r>
            <a:r>
              <a:rPr lang="en-IN" sz="2800" dirty="0">
                <a:sym typeface="Symbol" panose="05050102010706020507" pitchFamily="18" charset="2"/>
              </a:rPr>
              <a:t>       	As K</a:t>
            </a:r>
            <a:r>
              <a:rPr lang="en-IN" sz="2800" baseline="-25000" dirty="0">
                <a:sym typeface="Symbol" panose="05050102010706020507" pitchFamily="18" charset="2"/>
              </a:rPr>
              <a:t>a</a:t>
            </a:r>
            <a:r>
              <a:rPr lang="en-IN" sz="2800" dirty="0">
                <a:sym typeface="Symbol" panose="05050102010706020507" pitchFamily="18" charset="2"/>
              </a:rPr>
              <a:t> </a:t>
            </a:r>
            <a:r>
              <a:rPr lang="en-IN" sz="2800" baseline="-25000" dirty="0" err="1">
                <a:sym typeface="Symbol" panose="05050102010706020507" pitchFamily="18" charset="2"/>
              </a:rPr>
              <a:t>ses</a:t>
            </a:r>
            <a:r>
              <a:rPr lang="en-IN" sz="2800" dirty="0">
                <a:sym typeface="Symbol" panose="05050102010706020507" pitchFamily="18" charset="2"/>
              </a:rPr>
              <a:t>  Strong Acid</a:t>
            </a:r>
          </a:p>
          <a:p>
            <a:r>
              <a:rPr lang="en-IN" sz="2800" dirty="0">
                <a:sym typeface="Symbol" panose="05050102010706020507" pitchFamily="18" charset="2"/>
              </a:rPr>
              <a:t>					As </a:t>
            </a:r>
            <a:r>
              <a:rPr lang="en-IN" sz="2800" dirty="0" err="1">
                <a:sym typeface="Symbol" panose="05050102010706020507" pitchFamily="18" charset="2"/>
              </a:rPr>
              <a:t>pK</a:t>
            </a:r>
            <a:r>
              <a:rPr lang="en-IN" sz="2800" baseline="-25000" dirty="0" err="1">
                <a:sym typeface="Symbol" panose="05050102010706020507" pitchFamily="18" charset="2"/>
              </a:rPr>
              <a:t>a</a:t>
            </a:r>
            <a:r>
              <a:rPr lang="en-IN" sz="2800" dirty="0">
                <a:sym typeface="Symbol" panose="05050102010706020507" pitchFamily="18" charset="2"/>
              </a:rPr>
              <a:t> </a:t>
            </a:r>
            <a:r>
              <a:rPr lang="en-IN" sz="2800" baseline="-25000" dirty="0" err="1">
                <a:sym typeface="Symbol" panose="05050102010706020507" pitchFamily="18" charset="2"/>
              </a:rPr>
              <a:t>ses</a:t>
            </a:r>
            <a:r>
              <a:rPr lang="en-IN" sz="2800" dirty="0">
                <a:sym typeface="Symbol" panose="05050102010706020507" pitchFamily="18" charset="2"/>
              </a:rPr>
              <a:t>  Weak Acid</a:t>
            </a:r>
          </a:p>
        </p:txBody>
      </p:sp>
      <p:pic>
        <p:nvPicPr>
          <p:cNvPr id="3" name="Picture 2">
            <a:extLst>
              <a:ext uri="{FF2B5EF4-FFF2-40B4-BE49-F238E27FC236}">
                <a16:creationId xmlns:a16="http://schemas.microsoft.com/office/drawing/2014/main" id="{701B0393-6E19-44E6-2AD9-69B224397A2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7" name="Object 6">
            <a:extLst>
              <a:ext uri="{FF2B5EF4-FFF2-40B4-BE49-F238E27FC236}">
                <a16:creationId xmlns:a16="http://schemas.microsoft.com/office/drawing/2014/main" id="{B32C4FDB-EFFA-AA85-F133-9A6D1C12F0C6}"/>
              </a:ext>
            </a:extLst>
          </p:cNvPr>
          <p:cNvGraphicFramePr>
            <a:graphicFrameLocks noChangeAspect="1"/>
          </p:cNvGraphicFramePr>
          <p:nvPr>
            <p:extLst>
              <p:ext uri="{D42A27DB-BD31-4B8C-83A1-F6EECF244321}">
                <p14:modId xmlns:p14="http://schemas.microsoft.com/office/powerpoint/2010/main" val="2884533278"/>
              </p:ext>
            </p:extLst>
          </p:nvPr>
        </p:nvGraphicFramePr>
        <p:xfrm>
          <a:off x="2370138" y="158750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2370138" y="1587500"/>
                        <a:ext cx="612775" cy="47942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5A6C494D-5D23-25B6-EBA7-6D14842F2732}"/>
              </a:ext>
            </a:extLst>
          </p:cNvPr>
          <p:cNvGraphicFramePr>
            <a:graphicFrameLocks noChangeAspect="1"/>
          </p:cNvGraphicFramePr>
          <p:nvPr>
            <p:extLst>
              <p:ext uri="{D42A27DB-BD31-4B8C-83A1-F6EECF244321}">
                <p14:modId xmlns:p14="http://schemas.microsoft.com/office/powerpoint/2010/main" val="1317648689"/>
              </p:ext>
            </p:extLst>
          </p:nvPr>
        </p:nvGraphicFramePr>
        <p:xfrm>
          <a:off x="802012" y="3874117"/>
          <a:ext cx="2754210" cy="867215"/>
        </p:xfrm>
        <a:graphic>
          <a:graphicData uri="http://schemas.openxmlformats.org/presentationml/2006/ole">
            <mc:AlternateContent xmlns:mc="http://schemas.openxmlformats.org/markup-compatibility/2006">
              <mc:Choice xmlns:v="urn:schemas-microsoft-com:vml" Requires="v">
                <p:oleObj name="Equation" r:id="rId5" imgW="1089299" imgH="343016" progId="Equation.DSMT4">
                  <p:embed/>
                </p:oleObj>
              </mc:Choice>
              <mc:Fallback>
                <p:oleObj name="Equation" r:id="rId5" imgW="1089299" imgH="343016" progId="Equation.DSMT4">
                  <p:embed/>
                  <p:pic>
                    <p:nvPicPr>
                      <p:cNvPr id="0" name=""/>
                      <p:cNvPicPr/>
                      <p:nvPr/>
                    </p:nvPicPr>
                    <p:blipFill>
                      <a:blip r:embed="rId6"/>
                      <a:stretch>
                        <a:fillRect/>
                      </a:stretch>
                    </p:blipFill>
                    <p:spPr>
                      <a:xfrm>
                        <a:off x="802012" y="3874117"/>
                        <a:ext cx="2754210" cy="86721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96642D5-233A-8B8A-2776-73337B0CF4AC}"/>
              </a:ext>
            </a:extLst>
          </p:cNvPr>
          <p:cNvGraphicFramePr>
            <a:graphicFrameLocks noChangeAspect="1"/>
          </p:cNvGraphicFramePr>
          <p:nvPr>
            <p:extLst>
              <p:ext uri="{D42A27DB-BD31-4B8C-83A1-F6EECF244321}">
                <p14:modId xmlns:p14="http://schemas.microsoft.com/office/powerpoint/2010/main" val="1787047873"/>
              </p:ext>
            </p:extLst>
          </p:nvPr>
        </p:nvGraphicFramePr>
        <p:xfrm>
          <a:off x="3989388" y="3863136"/>
          <a:ext cx="2963862" cy="933228"/>
        </p:xfrm>
        <a:graphic>
          <a:graphicData uri="http://schemas.openxmlformats.org/presentationml/2006/ole">
            <mc:AlternateContent xmlns:mc="http://schemas.openxmlformats.org/markup-compatibility/2006">
              <mc:Choice xmlns:v="urn:schemas-microsoft-com:vml" Requires="v">
                <p:oleObj name="Equation" r:id="rId7" imgW="1089299" imgH="343016" progId="Equation.DSMT4">
                  <p:embed/>
                </p:oleObj>
              </mc:Choice>
              <mc:Fallback>
                <p:oleObj name="Equation" r:id="rId7" imgW="1089299" imgH="343016" progId="Equation.DSMT4">
                  <p:embed/>
                  <p:pic>
                    <p:nvPicPr>
                      <p:cNvPr id="0" name=""/>
                      <p:cNvPicPr/>
                      <p:nvPr/>
                    </p:nvPicPr>
                    <p:blipFill>
                      <a:blip r:embed="rId8"/>
                      <a:stretch>
                        <a:fillRect/>
                      </a:stretch>
                    </p:blipFill>
                    <p:spPr>
                      <a:xfrm>
                        <a:off x="3989388" y="3863136"/>
                        <a:ext cx="2963862" cy="933228"/>
                      </a:xfrm>
                      <a:prstGeom prst="rect">
                        <a:avLst/>
                      </a:prstGeom>
                    </p:spPr>
                  </p:pic>
                </p:oleObj>
              </mc:Fallback>
            </mc:AlternateContent>
          </a:graphicData>
        </a:graphic>
      </p:graphicFrame>
    </p:spTree>
    <p:extLst>
      <p:ext uri="{BB962C8B-B14F-4D97-AF65-F5344CB8AC3E}">
        <p14:creationId xmlns:p14="http://schemas.microsoft.com/office/powerpoint/2010/main" val="537431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E7BECB-2F2D-1C83-B4C1-1308902215B6}"/>
              </a:ext>
            </a:extLst>
          </p:cNvPr>
          <p:cNvSpPr txBox="1"/>
          <p:nvPr/>
        </p:nvSpPr>
        <p:spPr>
          <a:xfrm>
            <a:off x="643468" y="660399"/>
            <a:ext cx="8365066" cy="2646878"/>
          </a:xfrm>
          <a:prstGeom prst="rect">
            <a:avLst/>
          </a:prstGeom>
          <a:noFill/>
        </p:spPr>
        <p:txBody>
          <a:bodyPr wrap="square" rtlCol="0">
            <a:spAutoFit/>
          </a:bodyPr>
          <a:lstStyle/>
          <a:p>
            <a:r>
              <a:rPr lang="en-IN" sz="3600" b="1" dirty="0" err="1">
                <a:ln w="22225">
                  <a:solidFill>
                    <a:schemeClr val="accent2"/>
                  </a:solidFill>
                  <a:prstDash val="solid"/>
                </a:ln>
                <a:solidFill>
                  <a:srgbClr val="92D050"/>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Ostwalds</a:t>
            </a:r>
            <a:r>
              <a:rPr lang="en-IN" sz="3600" b="1" dirty="0">
                <a:ln w="22225">
                  <a:solidFill>
                    <a:schemeClr val="accent2"/>
                  </a:solidFill>
                  <a:prstDash val="solid"/>
                </a:ln>
                <a:solidFill>
                  <a:srgbClr val="92D050"/>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 dilution law</a:t>
            </a:r>
          </a:p>
          <a:p>
            <a:endParaRPr lang="en-IN" sz="2800" dirty="0"/>
          </a:p>
          <a:p>
            <a:r>
              <a:rPr lang="en-IN" sz="2800" dirty="0"/>
              <a:t>Ka = c</a:t>
            </a:r>
            <a:r>
              <a:rPr lang="en-IN" sz="2800" dirty="0">
                <a:sym typeface="Symbol" panose="05050102010706020507" pitchFamily="18" charset="2"/>
              </a:rPr>
              <a:t></a:t>
            </a:r>
            <a:r>
              <a:rPr lang="en-IN" sz="2800" baseline="30000" dirty="0">
                <a:sym typeface="Symbol" panose="05050102010706020507" pitchFamily="18" charset="2"/>
              </a:rPr>
              <a:t>2</a:t>
            </a:r>
            <a:r>
              <a:rPr lang="en-IN" sz="2800" dirty="0">
                <a:sym typeface="Symbol" panose="05050102010706020507" pitchFamily="18" charset="2"/>
              </a:rPr>
              <a:t> </a:t>
            </a:r>
          </a:p>
          <a:p>
            <a:endParaRPr lang="en-IN" sz="2800" dirty="0">
              <a:sym typeface="Symbol" panose="05050102010706020507" pitchFamily="18" charset="2"/>
            </a:endParaRPr>
          </a:p>
          <a:p>
            <a:r>
              <a:rPr lang="en-IN" sz="2800" dirty="0">
                <a:sym typeface="Symbol" panose="05050102010706020507" pitchFamily="18" charset="2"/>
              </a:rPr>
              <a:t>                                              - For weak electrolytes</a:t>
            </a:r>
          </a:p>
          <a:p>
            <a:endParaRPr lang="en-IN" dirty="0"/>
          </a:p>
        </p:txBody>
      </p:sp>
      <p:pic>
        <p:nvPicPr>
          <p:cNvPr id="2" name="Picture 1">
            <a:extLst>
              <a:ext uri="{FF2B5EF4-FFF2-40B4-BE49-F238E27FC236}">
                <a16:creationId xmlns:a16="http://schemas.microsoft.com/office/drawing/2014/main" id="{2B15F433-D883-F4C5-26B4-1DC91EDEDDE4}"/>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5" name="Object 4">
            <a:extLst>
              <a:ext uri="{FF2B5EF4-FFF2-40B4-BE49-F238E27FC236}">
                <a16:creationId xmlns:a16="http://schemas.microsoft.com/office/drawing/2014/main" id="{22B8E912-8178-C778-8560-0B3527F39541}"/>
              </a:ext>
            </a:extLst>
          </p:cNvPr>
          <p:cNvGraphicFramePr>
            <a:graphicFrameLocks noChangeAspect="1"/>
          </p:cNvGraphicFramePr>
          <p:nvPr>
            <p:extLst>
              <p:ext uri="{D42A27DB-BD31-4B8C-83A1-F6EECF244321}">
                <p14:modId xmlns:p14="http://schemas.microsoft.com/office/powerpoint/2010/main" val="3063244381"/>
              </p:ext>
            </p:extLst>
          </p:nvPr>
        </p:nvGraphicFramePr>
        <p:xfrm>
          <a:off x="984249" y="2395538"/>
          <a:ext cx="2908133" cy="911739"/>
        </p:xfrm>
        <a:graphic>
          <a:graphicData uri="http://schemas.openxmlformats.org/presentationml/2006/ole">
            <mc:AlternateContent xmlns:mc="http://schemas.openxmlformats.org/markup-compatibility/2006">
              <mc:Choice xmlns:v="urn:schemas-microsoft-com:vml" Requires="v">
                <p:oleObj name="Equation" r:id="rId3" imgW="1175013" imgH="367691" progId="Equation.DSMT4">
                  <p:embed/>
                </p:oleObj>
              </mc:Choice>
              <mc:Fallback>
                <p:oleObj name="Equation" r:id="rId3" imgW="1175013" imgH="367691" progId="Equation.DSMT4">
                  <p:embed/>
                  <p:pic>
                    <p:nvPicPr>
                      <p:cNvPr id="0" name=""/>
                      <p:cNvPicPr/>
                      <p:nvPr/>
                    </p:nvPicPr>
                    <p:blipFill>
                      <a:blip r:embed="rId4"/>
                      <a:stretch>
                        <a:fillRect/>
                      </a:stretch>
                    </p:blipFill>
                    <p:spPr>
                      <a:xfrm>
                        <a:off x="984249" y="2395538"/>
                        <a:ext cx="2908133" cy="911739"/>
                      </a:xfrm>
                      <a:prstGeom prst="rect">
                        <a:avLst/>
                      </a:prstGeom>
                    </p:spPr>
                  </p:pic>
                </p:oleObj>
              </mc:Fallback>
            </mc:AlternateContent>
          </a:graphicData>
        </a:graphic>
      </p:graphicFrame>
    </p:spTree>
    <p:extLst>
      <p:ext uri="{BB962C8B-B14F-4D97-AF65-F5344CB8AC3E}">
        <p14:creationId xmlns:p14="http://schemas.microsoft.com/office/powerpoint/2010/main" val="4256216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B9B661-EBCD-DD3C-6903-0AE1D15B411D}"/>
              </a:ext>
            </a:extLst>
          </p:cNvPr>
          <p:cNvSpPr txBox="1"/>
          <p:nvPr/>
        </p:nvSpPr>
        <p:spPr>
          <a:xfrm>
            <a:off x="660400" y="575733"/>
            <a:ext cx="10854267" cy="4524315"/>
          </a:xfrm>
          <a:prstGeom prst="rect">
            <a:avLst/>
          </a:prstGeom>
          <a:noFill/>
        </p:spPr>
        <p:txBody>
          <a:bodyPr wrap="square" rtlCol="0">
            <a:spAutoFit/>
          </a:bodyPr>
          <a:lstStyle/>
          <a:p>
            <a:r>
              <a:rPr lang="en-IN" sz="3600" b="1" dirty="0">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Ionisation constant of weak bases (</a:t>
            </a:r>
            <a:r>
              <a:rPr lang="en-IN" sz="3600" b="1" dirty="0" err="1">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K</a:t>
            </a:r>
            <a:r>
              <a:rPr lang="en-IN" sz="3600" b="1" baseline="-25000" dirty="0" err="1">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b</a:t>
            </a:r>
            <a:r>
              <a:rPr lang="en-IN" sz="3600" b="1" dirty="0">
                <a:ln w="22225">
                  <a:solidFill>
                    <a:schemeClr val="accent2"/>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a:t>
            </a:r>
          </a:p>
          <a:p>
            <a:endParaRPr lang="en-IN" sz="2800" dirty="0"/>
          </a:p>
          <a:p>
            <a:r>
              <a:rPr lang="en-IN" sz="2800" dirty="0"/>
              <a:t>	MOH + H</a:t>
            </a:r>
            <a:r>
              <a:rPr lang="en-IN" sz="2800" baseline="-25000" dirty="0"/>
              <a:t>2</a:t>
            </a:r>
            <a:r>
              <a:rPr lang="en-IN" sz="2800" dirty="0"/>
              <a:t>O                  M</a:t>
            </a:r>
            <a:r>
              <a:rPr lang="en-IN" sz="2800" baseline="30000" dirty="0"/>
              <a:t>+</a:t>
            </a:r>
            <a:r>
              <a:rPr lang="en-IN" sz="2800" dirty="0"/>
              <a:t> + OH</a:t>
            </a:r>
            <a:r>
              <a:rPr lang="en-IN" sz="2800" baseline="30000" dirty="0"/>
              <a:t>-</a:t>
            </a:r>
            <a:r>
              <a:rPr lang="en-IN" sz="2800" dirty="0"/>
              <a:t> </a:t>
            </a:r>
          </a:p>
          <a:p>
            <a:r>
              <a:rPr lang="en-IN" sz="2800" dirty="0"/>
              <a:t>       (</a:t>
            </a:r>
            <a:r>
              <a:rPr lang="en-IN" sz="2800" dirty="0" err="1"/>
              <a:t>aq</a:t>
            </a:r>
            <a:r>
              <a:rPr lang="en-IN" sz="2800" dirty="0"/>
              <a:t>)      (l)                   (</a:t>
            </a:r>
            <a:r>
              <a:rPr lang="en-IN" sz="2800" dirty="0" err="1"/>
              <a:t>aq</a:t>
            </a:r>
            <a:r>
              <a:rPr lang="en-IN" sz="2800" dirty="0"/>
              <a:t>)    (</a:t>
            </a:r>
            <a:r>
              <a:rPr lang="en-IN" sz="2800" dirty="0" err="1"/>
              <a:t>aq</a:t>
            </a:r>
            <a:r>
              <a:rPr lang="en-IN" sz="2800" dirty="0"/>
              <a:t>)</a:t>
            </a:r>
          </a:p>
          <a:p>
            <a:endParaRPr lang="en-IN" sz="2800" dirty="0"/>
          </a:p>
          <a:p>
            <a:endParaRPr lang="en-IN" sz="2800" dirty="0"/>
          </a:p>
          <a:p>
            <a:endParaRPr lang="en-IN" sz="2800" dirty="0"/>
          </a:p>
          <a:p>
            <a:r>
              <a:rPr lang="en-IN" sz="2800" dirty="0"/>
              <a:t>       </a:t>
            </a:r>
            <a:r>
              <a:rPr lang="en-IN" sz="2800" dirty="0" err="1"/>
              <a:t>pK</a:t>
            </a:r>
            <a:r>
              <a:rPr lang="en-IN" sz="2800" baseline="-25000" dirty="0" err="1"/>
              <a:t>b</a:t>
            </a:r>
            <a:r>
              <a:rPr lang="en-IN" sz="2800" dirty="0"/>
              <a:t> = -log </a:t>
            </a:r>
            <a:r>
              <a:rPr lang="en-IN" sz="2800" dirty="0" err="1"/>
              <a:t>K</a:t>
            </a:r>
            <a:r>
              <a:rPr lang="en-IN" sz="2800" baseline="-25000" dirty="0" err="1"/>
              <a:t>b</a:t>
            </a:r>
            <a:r>
              <a:rPr lang="en-IN" sz="2800" dirty="0"/>
              <a:t>                                        </a:t>
            </a:r>
          </a:p>
          <a:p>
            <a:endParaRPr lang="en-IN" sz="2800" dirty="0"/>
          </a:p>
          <a:p>
            <a:r>
              <a:rPr lang="en-IN" sz="2800" dirty="0"/>
              <a:t>       </a:t>
            </a:r>
            <a:r>
              <a:rPr lang="en-IN" sz="2800" dirty="0" err="1"/>
              <a:t>K</a:t>
            </a:r>
            <a:r>
              <a:rPr lang="en-IN" sz="2800" baseline="-25000" dirty="0" err="1"/>
              <a:t>b</a:t>
            </a:r>
            <a:r>
              <a:rPr lang="en-IN" sz="2800" dirty="0"/>
              <a:t> </a:t>
            </a:r>
            <a:r>
              <a:rPr lang="en-IN" sz="2800" dirty="0">
                <a:sym typeface="Symbol" panose="05050102010706020507" pitchFamily="18" charset="2"/>
              </a:rPr>
              <a:t>  Basic strength  </a:t>
            </a:r>
            <a:r>
              <a:rPr lang="en-IN" sz="2800" dirty="0" err="1">
                <a:sym typeface="Symbol" panose="05050102010706020507" pitchFamily="18" charset="2"/>
              </a:rPr>
              <a:t>pK</a:t>
            </a:r>
            <a:r>
              <a:rPr lang="en-IN" sz="2800" baseline="-25000" dirty="0" err="1">
                <a:sym typeface="Symbol" panose="05050102010706020507" pitchFamily="18" charset="2"/>
              </a:rPr>
              <a:t>b</a:t>
            </a:r>
            <a:r>
              <a:rPr lang="en-IN" sz="2800" dirty="0">
                <a:sym typeface="Symbol" panose="05050102010706020507" pitchFamily="18" charset="2"/>
              </a:rPr>
              <a:t> </a:t>
            </a:r>
            <a:endParaRPr lang="en-IN" dirty="0"/>
          </a:p>
        </p:txBody>
      </p:sp>
      <p:pic>
        <p:nvPicPr>
          <p:cNvPr id="2" name="Picture 1">
            <a:extLst>
              <a:ext uri="{FF2B5EF4-FFF2-40B4-BE49-F238E27FC236}">
                <a16:creationId xmlns:a16="http://schemas.microsoft.com/office/drawing/2014/main" id="{F2AE033E-1DCD-8BA0-1B83-091B28E5340B}"/>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EA3311A8-6AFF-5313-D90A-300114BFF2FD}"/>
              </a:ext>
            </a:extLst>
          </p:cNvPr>
          <p:cNvGraphicFramePr>
            <a:graphicFrameLocks noChangeAspect="1"/>
          </p:cNvGraphicFramePr>
          <p:nvPr>
            <p:extLst>
              <p:ext uri="{D42A27DB-BD31-4B8C-83A1-F6EECF244321}">
                <p14:modId xmlns:p14="http://schemas.microsoft.com/office/powerpoint/2010/main" val="645119776"/>
              </p:ext>
            </p:extLst>
          </p:nvPr>
        </p:nvGraphicFramePr>
        <p:xfrm>
          <a:off x="3255963" y="1573131"/>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3255963" y="1573131"/>
                        <a:ext cx="612775" cy="4794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2CD9B5F-0F50-83A3-A8D8-B15E3920F358}"/>
              </a:ext>
            </a:extLst>
          </p:cNvPr>
          <p:cNvGraphicFramePr>
            <a:graphicFrameLocks noChangeAspect="1"/>
          </p:cNvGraphicFramePr>
          <p:nvPr>
            <p:extLst>
              <p:ext uri="{D42A27DB-BD31-4B8C-83A1-F6EECF244321}">
                <p14:modId xmlns:p14="http://schemas.microsoft.com/office/powerpoint/2010/main" val="1925149675"/>
              </p:ext>
            </p:extLst>
          </p:nvPr>
        </p:nvGraphicFramePr>
        <p:xfrm>
          <a:off x="1646238" y="2581110"/>
          <a:ext cx="2222500" cy="937688"/>
        </p:xfrm>
        <a:graphic>
          <a:graphicData uri="http://schemas.openxmlformats.org/presentationml/2006/ole">
            <mc:AlternateContent xmlns:mc="http://schemas.openxmlformats.org/markup-compatibility/2006">
              <mc:Choice xmlns:v="urn:schemas-microsoft-com:vml" Requires="v">
                <p:oleObj name="Equation" r:id="rId5" imgW="783226" imgH="330852" progId="Equation.DSMT4">
                  <p:embed/>
                </p:oleObj>
              </mc:Choice>
              <mc:Fallback>
                <p:oleObj name="Equation" r:id="rId5" imgW="783226" imgH="330852" progId="Equation.DSMT4">
                  <p:embed/>
                  <p:pic>
                    <p:nvPicPr>
                      <p:cNvPr id="0" name=""/>
                      <p:cNvPicPr/>
                      <p:nvPr/>
                    </p:nvPicPr>
                    <p:blipFill>
                      <a:blip r:embed="rId6"/>
                      <a:stretch>
                        <a:fillRect/>
                      </a:stretch>
                    </p:blipFill>
                    <p:spPr>
                      <a:xfrm>
                        <a:off x="1646238" y="2581110"/>
                        <a:ext cx="2222500" cy="937688"/>
                      </a:xfrm>
                      <a:prstGeom prst="rect">
                        <a:avLst/>
                      </a:prstGeom>
                    </p:spPr>
                  </p:pic>
                </p:oleObj>
              </mc:Fallback>
            </mc:AlternateContent>
          </a:graphicData>
        </a:graphic>
      </p:graphicFrame>
    </p:spTree>
    <p:extLst>
      <p:ext uri="{BB962C8B-B14F-4D97-AF65-F5344CB8AC3E}">
        <p14:creationId xmlns:p14="http://schemas.microsoft.com/office/powerpoint/2010/main" val="1392905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47C3DC-A228-9327-ADCA-DE68C0906B34}"/>
              </a:ext>
            </a:extLst>
          </p:cNvPr>
          <p:cNvSpPr txBox="1"/>
          <p:nvPr/>
        </p:nvSpPr>
        <p:spPr>
          <a:xfrm>
            <a:off x="609600" y="677332"/>
            <a:ext cx="10888133" cy="4955203"/>
          </a:xfrm>
          <a:prstGeom prst="rect">
            <a:avLst/>
          </a:prstGeom>
          <a:noFill/>
        </p:spPr>
        <p:txBody>
          <a:bodyPr wrap="square" rtlCol="0">
            <a:spAutoFit/>
          </a:bodyPr>
          <a:lstStyle/>
          <a:p>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Relation between </a:t>
            </a:r>
            <a:r>
              <a:rPr lang="en-IN" sz="3600" b="1"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pK</a:t>
            </a:r>
            <a:r>
              <a:rPr lang="en-IN" sz="3600" b="1" baseline="-25000"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a</a:t>
            </a:r>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 &amp; </a:t>
            </a:r>
            <a:r>
              <a:rPr lang="en-IN" sz="3600" b="1"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pK</a:t>
            </a:r>
            <a:r>
              <a:rPr lang="en-IN" sz="3600" b="1" baseline="-25000" dirty="0" err="1">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b</a:t>
            </a:r>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 :</a:t>
            </a:r>
          </a:p>
          <a:p>
            <a:endParaRPr lang="en-IN" sz="2800" dirty="0"/>
          </a:p>
          <a:p>
            <a:endParaRPr lang="en-IN" sz="2800" dirty="0"/>
          </a:p>
          <a:p>
            <a:endParaRPr lang="en-IN" sz="2800" dirty="0"/>
          </a:p>
          <a:p>
            <a:endParaRPr lang="en-IN" sz="2800" dirty="0"/>
          </a:p>
          <a:p>
            <a:endParaRPr lang="en-IN" sz="2800" dirty="0"/>
          </a:p>
          <a:p>
            <a:r>
              <a:rPr lang="en-IN" sz="2800" dirty="0"/>
              <a:t>K</a:t>
            </a:r>
            <a:r>
              <a:rPr lang="en-IN" sz="2800" baseline="-25000" dirty="0"/>
              <a:t>a</a:t>
            </a:r>
            <a:r>
              <a:rPr lang="en-IN" sz="2800" dirty="0"/>
              <a:t> x </a:t>
            </a:r>
            <a:r>
              <a:rPr lang="en-IN" sz="2800" dirty="0" err="1"/>
              <a:t>K</a:t>
            </a:r>
            <a:r>
              <a:rPr lang="en-IN" sz="2800" baseline="-25000" dirty="0" err="1"/>
              <a:t>b</a:t>
            </a:r>
            <a:r>
              <a:rPr lang="en-IN" sz="2800" dirty="0"/>
              <a:t> = [H</a:t>
            </a:r>
            <a:r>
              <a:rPr lang="en-IN" sz="2800" baseline="30000" dirty="0"/>
              <a:t>+</a:t>
            </a:r>
            <a:r>
              <a:rPr lang="en-IN" sz="2800" dirty="0"/>
              <a:t>][OH</a:t>
            </a:r>
            <a:r>
              <a:rPr lang="en-IN" sz="2800" baseline="30000" dirty="0"/>
              <a:t>-</a:t>
            </a:r>
            <a:r>
              <a:rPr lang="en-IN" sz="2800" dirty="0"/>
              <a:t>] = kW</a:t>
            </a:r>
          </a:p>
          <a:p>
            <a:endParaRPr lang="en-IN" sz="2800" dirty="0"/>
          </a:p>
          <a:p>
            <a:r>
              <a:rPr lang="en-IN" sz="2800" dirty="0"/>
              <a:t>i.e., -log (K</a:t>
            </a:r>
            <a:r>
              <a:rPr lang="en-IN" sz="2800" baseline="-25000" dirty="0"/>
              <a:t>a</a:t>
            </a:r>
            <a:r>
              <a:rPr lang="en-IN" sz="2800" dirty="0"/>
              <a:t> x </a:t>
            </a:r>
            <a:r>
              <a:rPr lang="en-IN" sz="2800" dirty="0" err="1"/>
              <a:t>K</a:t>
            </a:r>
            <a:r>
              <a:rPr lang="en-IN" sz="2800" baseline="-25000" dirty="0" err="1"/>
              <a:t>b</a:t>
            </a:r>
            <a:r>
              <a:rPr lang="en-IN" sz="2800" dirty="0"/>
              <a:t>) = -log K</a:t>
            </a:r>
            <a:r>
              <a:rPr lang="en-IN" sz="2800" baseline="-25000" dirty="0"/>
              <a:t>w</a:t>
            </a:r>
            <a:r>
              <a:rPr lang="en-IN" sz="2800" dirty="0"/>
              <a:t> </a:t>
            </a:r>
          </a:p>
          <a:p>
            <a:r>
              <a:rPr lang="en-IN" sz="2800" dirty="0"/>
              <a:t>	  -log K</a:t>
            </a:r>
            <a:r>
              <a:rPr lang="en-IN" sz="2800" baseline="-25000" dirty="0"/>
              <a:t>a</a:t>
            </a:r>
            <a:r>
              <a:rPr lang="en-IN" sz="2800" dirty="0"/>
              <a:t> + -log </a:t>
            </a:r>
            <a:r>
              <a:rPr lang="en-IN" sz="2800" dirty="0" err="1"/>
              <a:t>K</a:t>
            </a:r>
            <a:r>
              <a:rPr lang="en-IN" sz="2800" baseline="-25000" dirty="0" err="1"/>
              <a:t>b</a:t>
            </a:r>
            <a:r>
              <a:rPr lang="en-IN" sz="2800" dirty="0"/>
              <a:t> = -log K</a:t>
            </a:r>
            <a:r>
              <a:rPr lang="en-IN" sz="2800" baseline="-25000" dirty="0"/>
              <a:t>w</a:t>
            </a:r>
            <a:r>
              <a:rPr lang="en-IN" sz="2800" dirty="0"/>
              <a:t> </a:t>
            </a:r>
          </a:p>
          <a:p>
            <a:r>
              <a:rPr lang="en-IN" sz="2800" dirty="0"/>
              <a:t>         </a:t>
            </a:r>
            <a:r>
              <a:rPr lang="en-IN" sz="2800" dirty="0" err="1"/>
              <a:t>pK</a:t>
            </a:r>
            <a:r>
              <a:rPr lang="en-IN" sz="2800" baseline="-25000" dirty="0" err="1"/>
              <a:t>a</a:t>
            </a:r>
            <a:r>
              <a:rPr lang="en-IN" sz="2800" dirty="0"/>
              <a:t> + </a:t>
            </a:r>
            <a:r>
              <a:rPr lang="en-IN" sz="2800" dirty="0" err="1"/>
              <a:t>pK</a:t>
            </a:r>
            <a:r>
              <a:rPr lang="en-IN" sz="2800" baseline="-25000" dirty="0" err="1"/>
              <a:t>b</a:t>
            </a:r>
            <a:r>
              <a:rPr lang="en-IN" sz="2800" dirty="0"/>
              <a:t> – </a:t>
            </a:r>
            <a:r>
              <a:rPr lang="en-IN" sz="2800" dirty="0" err="1"/>
              <a:t>pK</a:t>
            </a:r>
            <a:r>
              <a:rPr lang="en-IN" sz="2800" baseline="-25000" dirty="0" err="1"/>
              <a:t>w</a:t>
            </a:r>
            <a:r>
              <a:rPr lang="en-IN" sz="2800" dirty="0"/>
              <a:t> = 14</a:t>
            </a:r>
          </a:p>
        </p:txBody>
      </p:sp>
      <p:pic>
        <p:nvPicPr>
          <p:cNvPr id="2" name="Picture 1">
            <a:extLst>
              <a:ext uri="{FF2B5EF4-FFF2-40B4-BE49-F238E27FC236}">
                <a16:creationId xmlns:a16="http://schemas.microsoft.com/office/drawing/2014/main" id="{EEABA297-B0BB-96EA-39F0-79CCB1651DA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6C68273A-D10D-CE3A-2DBE-54043D0BB82E}"/>
              </a:ext>
            </a:extLst>
          </p:cNvPr>
          <p:cNvGraphicFramePr>
            <a:graphicFrameLocks noChangeAspect="1"/>
          </p:cNvGraphicFramePr>
          <p:nvPr>
            <p:extLst>
              <p:ext uri="{D42A27DB-BD31-4B8C-83A1-F6EECF244321}">
                <p14:modId xmlns:p14="http://schemas.microsoft.com/office/powerpoint/2010/main" val="1466694415"/>
              </p:ext>
            </p:extLst>
          </p:nvPr>
        </p:nvGraphicFramePr>
        <p:xfrm>
          <a:off x="1435100" y="1585913"/>
          <a:ext cx="5620846" cy="1090612"/>
        </p:xfrm>
        <a:graphic>
          <a:graphicData uri="http://schemas.openxmlformats.org/presentationml/2006/ole">
            <mc:AlternateContent xmlns:mc="http://schemas.openxmlformats.org/markup-compatibility/2006">
              <mc:Choice xmlns:v="urn:schemas-microsoft-com:vml" Requires="v">
                <p:oleObj name="Equation" r:id="rId3" imgW="1701443" imgH="330852" progId="Equation.DSMT4">
                  <p:embed/>
                </p:oleObj>
              </mc:Choice>
              <mc:Fallback>
                <p:oleObj name="Equation" r:id="rId3" imgW="1701443" imgH="330852" progId="Equation.DSMT4">
                  <p:embed/>
                  <p:pic>
                    <p:nvPicPr>
                      <p:cNvPr id="0" name=""/>
                      <p:cNvPicPr/>
                      <p:nvPr/>
                    </p:nvPicPr>
                    <p:blipFill>
                      <a:blip r:embed="rId4"/>
                      <a:stretch>
                        <a:fillRect/>
                      </a:stretch>
                    </p:blipFill>
                    <p:spPr>
                      <a:xfrm>
                        <a:off x="1435100" y="1585913"/>
                        <a:ext cx="5620846" cy="1090612"/>
                      </a:xfrm>
                      <a:prstGeom prst="rect">
                        <a:avLst/>
                      </a:prstGeom>
                    </p:spPr>
                  </p:pic>
                </p:oleObj>
              </mc:Fallback>
            </mc:AlternateContent>
          </a:graphicData>
        </a:graphic>
      </p:graphicFrame>
    </p:spTree>
    <p:extLst>
      <p:ext uri="{BB962C8B-B14F-4D97-AF65-F5344CB8AC3E}">
        <p14:creationId xmlns:p14="http://schemas.microsoft.com/office/powerpoint/2010/main" val="11552360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03ABAA-328D-20D5-5FD5-6AF56D842B9E}"/>
              </a:ext>
            </a:extLst>
          </p:cNvPr>
          <p:cNvSpPr txBox="1"/>
          <p:nvPr/>
        </p:nvSpPr>
        <p:spPr>
          <a:xfrm>
            <a:off x="592666" y="520511"/>
            <a:ext cx="10058400" cy="5816977"/>
          </a:xfrm>
          <a:prstGeom prst="rect">
            <a:avLst/>
          </a:prstGeom>
          <a:noFill/>
        </p:spPr>
        <p:txBody>
          <a:bodyPr wrap="square" rtlCol="0">
            <a:spAutoFit/>
          </a:bodyPr>
          <a:lstStyle/>
          <a:p>
            <a:r>
              <a:rPr lang="en-IN" sz="3600" dirty="0">
                <a:ln w="0">
                  <a:solidFill>
                    <a:srgbClr val="92D050"/>
                  </a:solidFill>
                </a:ln>
                <a:solidFill>
                  <a:srgbClr val="92D050"/>
                </a:solidFill>
                <a:effectLst>
                  <a:reflection blurRad="6350" stA="53000" endA="300" endPos="35500" dir="5400000" sy="-90000" algn="bl" rotWithShape="0"/>
                </a:effectLst>
                <a:latin typeface="Tahoma" panose="020B0604030504040204" pitchFamily="34" charset="0"/>
                <a:ea typeface="Tahoma" panose="020B0604030504040204" pitchFamily="34" charset="0"/>
                <a:cs typeface="Tahoma" panose="020B0604030504040204" pitchFamily="34" charset="0"/>
              </a:rPr>
              <a:t>Factors Affecting Acid Strength:</a:t>
            </a:r>
          </a:p>
          <a:p>
            <a:endParaRPr lang="en-IN" sz="2800" dirty="0"/>
          </a:p>
          <a:p>
            <a:r>
              <a:rPr lang="en-IN" sz="2800" dirty="0"/>
              <a:t>Strength and polarity of H – A bond</a:t>
            </a:r>
          </a:p>
          <a:p>
            <a:r>
              <a:rPr lang="en-IN" sz="2800" dirty="0"/>
              <a:t>H – A – Weak bond – Strong Acid</a:t>
            </a:r>
          </a:p>
          <a:p>
            <a:r>
              <a:rPr lang="en-IN" sz="2800" dirty="0"/>
              <a:t>H – A – Polarity increases – Easy to break  - Strong Acid</a:t>
            </a:r>
          </a:p>
          <a:p>
            <a:endParaRPr lang="en-IN" sz="2800" dirty="0"/>
          </a:p>
          <a:p>
            <a:r>
              <a:rPr lang="en-IN" sz="2800" dirty="0"/>
              <a:t>In a group</a:t>
            </a:r>
          </a:p>
          <a:p>
            <a:r>
              <a:rPr lang="en-IN" sz="2800" dirty="0"/>
              <a:t>	HF &lt; HCl &lt; HBr &lt; HI                                  (Strength)</a:t>
            </a:r>
          </a:p>
          <a:p>
            <a:r>
              <a:rPr lang="en-IN" sz="2800" dirty="0"/>
              <a:t>      Weak acid                Strong acid  </a:t>
            </a:r>
          </a:p>
          <a:p>
            <a:endParaRPr lang="en-IN" sz="2800" dirty="0"/>
          </a:p>
          <a:p>
            <a:r>
              <a:rPr lang="en-IN" sz="2800" dirty="0"/>
              <a:t>In a period</a:t>
            </a:r>
          </a:p>
          <a:p>
            <a:r>
              <a:rPr lang="en-IN" sz="2800" dirty="0"/>
              <a:t>	CH</a:t>
            </a:r>
            <a:r>
              <a:rPr lang="en-IN" sz="2800" baseline="-25000" dirty="0"/>
              <a:t>4</a:t>
            </a:r>
            <a:r>
              <a:rPr lang="en-IN" sz="2800" dirty="0"/>
              <a:t> &lt; NH</a:t>
            </a:r>
            <a:r>
              <a:rPr lang="en-IN" sz="2800" baseline="-25000" dirty="0"/>
              <a:t>3</a:t>
            </a:r>
            <a:r>
              <a:rPr lang="en-IN" sz="2800" dirty="0"/>
              <a:t> &lt; H</a:t>
            </a:r>
            <a:r>
              <a:rPr lang="en-IN" sz="2800" baseline="-25000" dirty="0"/>
              <a:t>2</a:t>
            </a:r>
            <a:r>
              <a:rPr lang="en-IN" sz="2800" dirty="0"/>
              <a:t>O &lt; HF 						(Polarity)</a:t>
            </a:r>
          </a:p>
          <a:p>
            <a:r>
              <a:rPr lang="en-IN" sz="2800" dirty="0"/>
              <a:t>      Weak acid                 Strong acid</a:t>
            </a:r>
          </a:p>
        </p:txBody>
      </p:sp>
      <p:pic>
        <p:nvPicPr>
          <p:cNvPr id="2" name="Picture 1">
            <a:extLst>
              <a:ext uri="{FF2B5EF4-FFF2-40B4-BE49-F238E27FC236}">
                <a16:creationId xmlns:a16="http://schemas.microsoft.com/office/drawing/2014/main" id="{6C0948BB-10C1-D165-910B-9401048FD0CB}"/>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4882810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89EF9A32-D550-A8A1-8695-CD5C78B42868}"/>
              </a:ext>
            </a:extLst>
          </p:cNvPr>
          <p:cNvSpPr txBox="1"/>
          <p:nvPr/>
        </p:nvSpPr>
        <p:spPr>
          <a:xfrm>
            <a:off x="1847850" y="1847850"/>
            <a:ext cx="6362700" cy="2570319"/>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34.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correct order of acid strength is</a:t>
            </a: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HClO</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HClO</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HClO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&lt; HClO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&lt;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HClO</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83729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32F37-D94B-432B-D88A-B202FBDA3037}"/>
              </a:ext>
            </a:extLst>
          </p:cNvPr>
          <p:cNvSpPr txBox="1"/>
          <p:nvPr/>
        </p:nvSpPr>
        <p:spPr>
          <a:xfrm>
            <a:off x="575733" y="575733"/>
            <a:ext cx="10888134" cy="4955203"/>
          </a:xfrm>
          <a:prstGeom prst="rect">
            <a:avLst/>
          </a:prstGeom>
          <a:noFill/>
        </p:spPr>
        <p:txBody>
          <a:bodyPr wrap="square" rtlCol="0">
            <a:spAutoFit/>
          </a:bodyPr>
          <a:lstStyle/>
          <a:p>
            <a:r>
              <a:rPr lang="en-IN" sz="3600" b="1" dirty="0">
                <a:ln w="22225">
                  <a:solidFill>
                    <a:srgbClr val="00B050"/>
                  </a:solidFill>
                  <a:prstDash val="solid"/>
                </a:ln>
                <a:solidFill>
                  <a:srgbClr val="92D050"/>
                </a:solidFill>
                <a:latin typeface="Tahoma" panose="020B0604030504040204" pitchFamily="34" charset="0"/>
                <a:ea typeface="Tahoma" panose="020B0604030504040204" pitchFamily="34" charset="0"/>
                <a:cs typeface="Tahoma" panose="020B0604030504040204" pitchFamily="34" charset="0"/>
              </a:rPr>
              <a:t>Common ion effect:</a:t>
            </a:r>
          </a:p>
          <a:p>
            <a:endParaRPr lang="en-IN" sz="2800" dirty="0"/>
          </a:p>
          <a:p>
            <a:r>
              <a:rPr lang="en-IN" sz="2800" dirty="0"/>
              <a:t>	Suppression in the dissociation of a weak electrolyte by the addition of a strong electrolytic having a common ion.</a:t>
            </a:r>
          </a:p>
          <a:p>
            <a:endParaRPr lang="en-IN" sz="2800" dirty="0"/>
          </a:p>
          <a:p>
            <a:r>
              <a:rPr lang="en-IN" sz="2800" dirty="0" err="1"/>
              <a:t>Eg</a:t>
            </a:r>
            <a:r>
              <a:rPr lang="en-IN" sz="2800" dirty="0"/>
              <a:t>: CH</a:t>
            </a:r>
            <a:r>
              <a:rPr lang="en-IN" sz="2800" baseline="-25000" dirty="0"/>
              <a:t>3</a:t>
            </a:r>
            <a:r>
              <a:rPr lang="en-IN" sz="2800" dirty="0"/>
              <a:t>COOH                CH</a:t>
            </a:r>
            <a:r>
              <a:rPr lang="en-IN" sz="2800" baseline="-25000" dirty="0"/>
              <a:t>3</a:t>
            </a:r>
            <a:r>
              <a:rPr lang="en-IN" sz="2800" dirty="0"/>
              <a:t>COO</a:t>
            </a:r>
            <a:r>
              <a:rPr lang="en-IN" sz="2800" baseline="30000" dirty="0"/>
              <a:t>-</a:t>
            </a:r>
            <a:r>
              <a:rPr lang="en-IN" sz="2800" dirty="0"/>
              <a:t> + H</a:t>
            </a:r>
            <a:r>
              <a:rPr lang="en-IN" sz="2800" baseline="30000" dirty="0"/>
              <a:t>+</a:t>
            </a:r>
            <a:r>
              <a:rPr lang="en-IN" sz="2800" dirty="0"/>
              <a:t> (weak)</a:t>
            </a:r>
          </a:p>
          <a:p>
            <a:r>
              <a:rPr lang="en-IN" sz="2800" dirty="0"/>
              <a:t>       HCl                 H</a:t>
            </a:r>
            <a:r>
              <a:rPr lang="en-IN" sz="2800" baseline="30000" dirty="0"/>
              <a:t>+</a:t>
            </a:r>
            <a:r>
              <a:rPr lang="en-IN" sz="2800" dirty="0"/>
              <a:t> + Cl</a:t>
            </a:r>
            <a:r>
              <a:rPr lang="en-IN" sz="2800" baseline="30000" dirty="0"/>
              <a:t>-</a:t>
            </a:r>
            <a:r>
              <a:rPr lang="en-IN" sz="2800" dirty="0"/>
              <a:t> (strong)</a:t>
            </a:r>
          </a:p>
          <a:p>
            <a:endParaRPr lang="en-IN" sz="2800" dirty="0"/>
          </a:p>
          <a:p>
            <a:r>
              <a:rPr lang="en-IN" sz="2800" dirty="0"/>
              <a:t>	By adding HCl into CH</a:t>
            </a:r>
            <a:r>
              <a:rPr lang="en-IN" sz="2800" baseline="-25000" dirty="0"/>
              <a:t>3</a:t>
            </a:r>
            <a:r>
              <a:rPr lang="en-IN" sz="2800" dirty="0"/>
              <a:t>COOH, [H</a:t>
            </a:r>
            <a:r>
              <a:rPr lang="en-IN" sz="2800" baseline="30000" dirty="0"/>
              <a:t>+</a:t>
            </a:r>
            <a:r>
              <a:rPr lang="en-IN" sz="2800" dirty="0"/>
              <a:t>] increases, both contain H</a:t>
            </a:r>
            <a:r>
              <a:rPr lang="en-IN" sz="2800" baseline="30000" dirty="0"/>
              <a:t>+</a:t>
            </a:r>
            <a:r>
              <a:rPr lang="en-IN" sz="2800" dirty="0"/>
              <a:t> as common ion which suppress dissociation of CH</a:t>
            </a:r>
            <a:r>
              <a:rPr lang="en-IN" sz="2800" baseline="-25000" dirty="0"/>
              <a:t>3</a:t>
            </a:r>
            <a:r>
              <a:rPr lang="en-IN" sz="2800" dirty="0"/>
              <a:t>COOH, So equilibrium is shifted to backward.</a:t>
            </a:r>
          </a:p>
        </p:txBody>
      </p:sp>
      <p:pic>
        <p:nvPicPr>
          <p:cNvPr id="2" name="Picture 1">
            <a:extLst>
              <a:ext uri="{FF2B5EF4-FFF2-40B4-BE49-F238E27FC236}">
                <a16:creationId xmlns:a16="http://schemas.microsoft.com/office/drawing/2014/main" id="{34F46CA3-0C41-C252-4E10-8E51F0739820}"/>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66785323-F29E-4DC8-0C50-4F551B1B40F4}"/>
              </a:ext>
            </a:extLst>
          </p:cNvPr>
          <p:cNvGraphicFramePr>
            <a:graphicFrameLocks noChangeAspect="1"/>
          </p:cNvGraphicFramePr>
          <p:nvPr>
            <p:extLst>
              <p:ext uri="{D42A27DB-BD31-4B8C-83A1-F6EECF244321}">
                <p14:modId xmlns:p14="http://schemas.microsoft.com/office/powerpoint/2010/main" val="1918382246"/>
              </p:ext>
            </p:extLst>
          </p:nvPr>
        </p:nvGraphicFramePr>
        <p:xfrm>
          <a:off x="3027363" y="2843212"/>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3027363" y="2843212"/>
                        <a:ext cx="612775" cy="4794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7781E428-3D62-230C-E947-5B1058B8357F}"/>
              </a:ext>
            </a:extLst>
          </p:cNvPr>
          <p:cNvGraphicFramePr>
            <a:graphicFrameLocks noChangeAspect="1"/>
          </p:cNvGraphicFramePr>
          <p:nvPr>
            <p:extLst>
              <p:ext uri="{D42A27DB-BD31-4B8C-83A1-F6EECF244321}">
                <p14:modId xmlns:p14="http://schemas.microsoft.com/office/powerpoint/2010/main" val="2453089990"/>
              </p:ext>
            </p:extLst>
          </p:nvPr>
        </p:nvGraphicFramePr>
        <p:xfrm>
          <a:off x="2122488" y="3370262"/>
          <a:ext cx="612775" cy="479425"/>
        </p:xfrm>
        <a:graphic>
          <a:graphicData uri="http://schemas.openxmlformats.org/presentationml/2006/ole">
            <mc:AlternateContent xmlns:mc="http://schemas.openxmlformats.org/markup-compatibility/2006">
              <mc:Choice xmlns:v="urn:schemas-microsoft-com:vml" Requires="v">
                <p:oleObj name="Equation" r:id="rId5" imgW="612796" imgH="480207" progId="Equation.DSMT4">
                  <p:embed/>
                </p:oleObj>
              </mc:Choice>
              <mc:Fallback>
                <p:oleObj name="Equation" r:id="rId5" imgW="612796" imgH="480207" progId="Equation.DSMT4">
                  <p:embed/>
                  <p:pic>
                    <p:nvPicPr>
                      <p:cNvPr id="0" name=""/>
                      <p:cNvPicPr/>
                      <p:nvPr/>
                    </p:nvPicPr>
                    <p:blipFill>
                      <a:blip r:embed="rId4"/>
                      <a:stretch>
                        <a:fillRect/>
                      </a:stretch>
                    </p:blipFill>
                    <p:spPr>
                      <a:xfrm>
                        <a:off x="2122488" y="3370262"/>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452569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11AD2-8332-4C9B-C3BF-9317281CE185}"/>
              </a:ext>
            </a:extLst>
          </p:cNvPr>
          <p:cNvSpPr txBox="1"/>
          <p:nvPr/>
        </p:nvSpPr>
        <p:spPr>
          <a:xfrm>
            <a:off x="643467" y="643466"/>
            <a:ext cx="10668000" cy="4955203"/>
          </a:xfrm>
          <a:prstGeom prst="rect">
            <a:avLst/>
          </a:prstGeom>
          <a:noFill/>
        </p:spPr>
        <p:txBody>
          <a:bodyPr wrap="square" rtlCol="0">
            <a:spAutoFit/>
          </a:bodyPr>
          <a:lstStyle/>
          <a:p>
            <a:r>
              <a:rPr lang="en-IN" sz="3600" b="1" spc="50" dirty="0">
                <a:ln w="9525" cmpd="sng">
                  <a:solidFill>
                    <a:srgbClr val="00B050"/>
                  </a:solidFill>
                  <a:prstDash val="solid"/>
                </a:ln>
                <a:solidFill>
                  <a:srgbClr val="00B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Acidity of a base and </a:t>
            </a:r>
            <a:r>
              <a:rPr lang="en-IN" sz="3600" b="1" spc="50" dirty="0" err="1">
                <a:ln w="9525" cmpd="sng">
                  <a:solidFill>
                    <a:srgbClr val="00B050"/>
                  </a:solidFill>
                  <a:prstDash val="solid"/>
                </a:ln>
                <a:solidFill>
                  <a:srgbClr val="00B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polyacidic</a:t>
            </a:r>
            <a:r>
              <a:rPr lang="en-IN" sz="3600" b="1" spc="50" dirty="0">
                <a:ln w="9525" cmpd="sng">
                  <a:solidFill>
                    <a:srgbClr val="00B050"/>
                  </a:solidFill>
                  <a:prstDash val="solid"/>
                </a:ln>
                <a:solidFill>
                  <a:srgbClr val="00B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 base:</a:t>
            </a:r>
          </a:p>
          <a:p>
            <a:endParaRPr lang="en-IN" sz="2800" dirty="0"/>
          </a:p>
          <a:p>
            <a:r>
              <a:rPr lang="en-IN" sz="2800" dirty="0"/>
              <a:t>	</a:t>
            </a:r>
            <a:r>
              <a:rPr lang="en-IN" sz="2800" dirty="0">
                <a:sym typeface="Symbol" panose="05050102010706020507" pitchFamily="18" charset="2"/>
              </a:rPr>
              <a:t></a:t>
            </a:r>
            <a:r>
              <a:rPr lang="en-IN" sz="2800" dirty="0"/>
              <a:t>total no. of ionisable OH</a:t>
            </a:r>
            <a:r>
              <a:rPr lang="en-IN" sz="2800" baseline="30000" dirty="0"/>
              <a:t>-</a:t>
            </a:r>
            <a:r>
              <a:rPr lang="en-IN" sz="2800" dirty="0"/>
              <a:t> in one molecule is the acidity of base</a:t>
            </a:r>
          </a:p>
          <a:p>
            <a:endParaRPr lang="en-IN" sz="2800" dirty="0"/>
          </a:p>
          <a:p>
            <a:r>
              <a:rPr lang="en-IN" sz="2800" dirty="0"/>
              <a:t>	</a:t>
            </a:r>
            <a:r>
              <a:rPr lang="en-IN" sz="2800" dirty="0" err="1"/>
              <a:t>eg</a:t>
            </a:r>
            <a:r>
              <a:rPr lang="en-IN" sz="2800" dirty="0"/>
              <a:t>: NaOH			Acidity = 1</a:t>
            </a:r>
          </a:p>
          <a:p>
            <a:r>
              <a:rPr lang="en-IN" sz="2800" dirty="0"/>
              <a:t>	      Ca(OH)</a:t>
            </a:r>
            <a:r>
              <a:rPr lang="en-IN" sz="2800" baseline="-25000" dirty="0"/>
              <a:t>2</a:t>
            </a:r>
            <a:r>
              <a:rPr lang="en-IN" sz="2800" dirty="0"/>
              <a:t>			Acidity = 2</a:t>
            </a:r>
          </a:p>
          <a:p>
            <a:endParaRPr lang="en-IN" sz="2800" dirty="0"/>
          </a:p>
          <a:p>
            <a:r>
              <a:rPr lang="en-IN" sz="2800" dirty="0"/>
              <a:t>	</a:t>
            </a:r>
            <a:r>
              <a:rPr lang="en-IN" sz="2800" dirty="0">
                <a:sym typeface="Symbol" panose="05050102010706020507" pitchFamily="18" charset="2"/>
              </a:rPr>
              <a:t></a:t>
            </a:r>
            <a:r>
              <a:rPr lang="en-IN" sz="2800" dirty="0"/>
              <a:t>Bases which have more than one ionisable OH</a:t>
            </a:r>
            <a:r>
              <a:rPr lang="en-IN" sz="2800" baseline="30000" dirty="0"/>
              <a:t>-</a:t>
            </a:r>
            <a:r>
              <a:rPr lang="en-IN" sz="2800" dirty="0"/>
              <a:t> ions – Poly Acidic 	base</a:t>
            </a:r>
          </a:p>
          <a:p>
            <a:endParaRPr lang="en-IN" sz="2800" dirty="0"/>
          </a:p>
          <a:p>
            <a:r>
              <a:rPr lang="en-IN" sz="2800" dirty="0"/>
              <a:t>	</a:t>
            </a:r>
            <a:r>
              <a:rPr lang="en-IN" sz="2800" dirty="0" err="1"/>
              <a:t>eg</a:t>
            </a:r>
            <a:r>
              <a:rPr lang="en-IN" sz="2800" dirty="0"/>
              <a:t>: Mg(OH)</a:t>
            </a:r>
            <a:r>
              <a:rPr lang="en-IN" sz="2800" baseline="-25000" dirty="0"/>
              <a:t>2</a:t>
            </a:r>
            <a:r>
              <a:rPr lang="en-IN" sz="2800" dirty="0"/>
              <a:t>, Al(OH)</a:t>
            </a:r>
            <a:r>
              <a:rPr lang="en-IN" sz="2800" baseline="-25000" dirty="0"/>
              <a:t>3</a:t>
            </a:r>
            <a:r>
              <a:rPr lang="en-IN" sz="2800" dirty="0"/>
              <a:t> </a:t>
            </a:r>
          </a:p>
        </p:txBody>
      </p:sp>
      <p:pic>
        <p:nvPicPr>
          <p:cNvPr id="2" name="Picture 1">
            <a:extLst>
              <a:ext uri="{FF2B5EF4-FFF2-40B4-BE49-F238E27FC236}">
                <a16:creationId xmlns:a16="http://schemas.microsoft.com/office/drawing/2014/main" id="{A5A57C04-B336-BA52-332E-E9E7263370DD}"/>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9887724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CE1AFF-771B-F748-5022-ECA9EDC16B24}"/>
              </a:ext>
            </a:extLst>
          </p:cNvPr>
          <p:cNvSpPr txBox="1"/>
          <p:nvPr/>
        </p:nvSpPr>
        <p:spPr>
          <a:xfrm>
            <a:off x="677333" y="582067"/>
            <a:ext cx="10837333" cy="5816977"/>
          </a:xfrm>
          <a:prstGeom prst="rect">
            <a:avLst/>
          </a:prstGeom>
          <a:noFill/>
        </p:spPr>
        <p:txBody>
          <a:bodyPr wrap="square" rtlCol="0">
            <a:spAutoFit/>
          </a:bodyPr>
          <a:lstStyle/>
          <a:p>
            <a:r>
              <a:rPr lang="en-IN" sz="3600" b="1" dirty="0">
                <a:ln w="12700">
                  <a:solidFill>
                    <a:srgbClr val="FF0000"/>
                  </a:solidFill>
                  <a:prstDash val="solid"/>
                </a:ln>
                <a:solidFill>
                  <a:srgbClr val="FF0000"/>
                </a:solidFill>
                <a:effectLst>
                  <a:outerShdw dist="38100" dir="2640000" algn="bl" rotWithShape="0">
                    <a:schemeClr val="tx2">
                      <a:lumMod val="75000"/>
                    </a:schemeClr>
                  </a:outerShdw>
                </a:effectLst>
                <a:latin typeface="Tahoma" panose="020B0604030504040204" pitchFamily="34" charset="0"/>
                <a:ea typeface="Tahoma" panose="020B0604030504040204" pitchFamily="34" charset="0"/>
                <a:cs typeface="Tahoma" panose="020B0604030504040204" pitchFamily="34" charset="0"/>
              </a:rPr>
              <a:t>Hydrolysis of salts and pH of their solutions</a:t>
            </a:r>
          </a:p>
          <a:p>
            <a:endParaRPr lang="en-IN" sz="2800" dirty="0"/>
          </a:p>
          <a:p>
            <a:r>
              <a:rPr lang="en-IN" sz="2800" dirty="0"/>
              <a:t>	Process of interaction of water with cations/Anions or both of the salts is called hydrolysis.</a:t>
            </a:r>
          </a:p>
          <a:p>
            <a:endParaRPr lang="en-IN" sz="2800" dirty="0"/>
          </a:p>
          <a:p>
            <a:r>
              <a:rPr lang="en-IN" sz="2800" dirty="0">
                <a:solidFill>
                  <a:srgbClr val="FF0000"/>
                </a:solidFill>
              </a:rPr>
              <a:t>Note:</a:t>
            </a:r>
          </a:p>
          <a:p>
            <a:r>
              <a:rPr lang="en-IN" sz="2800" dirty="0"/>
              <a:t>	- Salts hydrates of hydrolysed in water</a:t>
            </a:r>
          </a:p>
          <a:p>
            <a:r>
              <a:rPr lang="en-IN" sz="2800" dirty="0"/>
              <a:t>	- depending upon the type of salts.</a:t>
            </a:r>
          </a:p>
          <a:p>
            <a:endParaRPr lang="en-IN" sz="2800" dirty="0"/>
          </a:p>
          <a:p>
            <a:pPr algn="ctr"/>
            <a:r>
              <a:rPr lang="en-IN" sz="2800" dirty="0">
                <a:solidFill>
                  <a:srgbClr val="FF0000"/>
                </a:solidFill>
              </a:rPr>
              <a:t>Types of salts</a:t>
            </a:r>
          </a:p>
          <a:p>
            <a:endParaRPr lang="en-IN" sz="2800" dirty="0"/>
          </a:p>
          <a:p>
            <a:r>
              <a:rPr lang="en-IN" sz="2800" dirty="0"/>
              <a:t>Salt S</a:t>
            </a:r>
            <a:r>
              <a:rPr lang="en-IN" sz="2800" baseline="-25000" dirty="0"/>
              <a:t>A</a:t>
            </a:r>
            <a:r>
              <a:rPr lang="en-IN" sz="2800" dirty="0"/>
              <a:t> – S</a:t>
            </a:r>
            <a:r>
              <a:rPr lang="en-IN" sz="2800" baseline="-25000" dirty="0"/>
              <a:t>B</a:t>
            </a:r>
            <a:r>
              <a:rPr lang="en-IN" sz="2800" dirty="0"/>
              <a:t>            Salt of W</a:t>
            </a:r>
            <a:r>
              <a:rPr lang="en-IN" sz="2800" baseline="-25000" dirty="0"/>
              <a:t>A</a:t>
            </a:r>
            <a:r>
              <a:rPr lang="en-IN" sz="2800" dirty="0"/>
              <a:t> + S</a:t>
            </a:r>
            <a:r>
              <a:rPr lang="en-IN" sz="2800" baseline="-25000" dirty="0"/>
              <a:t>B</a:t>
            </a:r>
            <a:r>
              <a:rPr lang="en-IN" sz="2800" dirty="0"/>
              <a:t>          Salt of S</a:t>
            </a:r>
            <a:r>
              <a:rPr lang="en-IN" sz="2800" baseline="-25000" dirty="0"/>
              <a:t>A</a:t>
            </a:r>
            <a:r>
              <a:rPr lang="en-IN" sz="2800" dirty="0"/>
              <a:t> + W</a:t>
            </a:r>
            <a:r>
              <a:rPr lang="en-IN" sz="2800" baseline="-25000" dirty="0"/>
              <a:t>B</a:t>
            </a:r>
            <a:r>
              <a:rPr lang="en-IN" sz="2800" dirty="0"/>
              <a:t>          Salt of W</a:t>
            </a:r>
            <a:r>
              <a:rPr lang="en-IN" sz="2800" baseline="-25000" dirty="0"/>
              <a:t>A</a:t>
            </a:r>
            <a:r>
              <a:rPr lang="en-IN" sz="2800" dirty="0"/>
              <a:t> + W</a:t>
            </a:r>
            <a:r>
              <a:rPr lang="en-IN" sz="2800" baseline="-25000" dirty="0"/>
              <a:t>B</a:t>
            </a:r>
            <a:r>
              <a:rPr lang="en-IN" sz="2800" dirty="0"/>
              <a:t> </a:t>
            </a:r>
          </a:p>
          <a:p>
            <a:r>
              <a:rPr lang="en-IN" sz="2800" dirty="0" err="1"/>
              <a:t>Eg</a:t>
            </a:r>
            <a:r>
              <a:rPr lang="en-IN" sz="2800" dirty="0"/>
              <a:t>: NaCl                  </a:t>
            </a:r>
            <a:r>
              <a:rPr lang="en-IN" sz="2800" dirty="0" err="1"/>
              <a:t>Eg</a:t>
            </a:r>
            <a:r>
              <a:rPr lang="en-IN" sz="2800" dirty="0"/>
              <a:t>: CH</a:t>
            </a:r>
            <a:r>
              <a:rPr lang="en-IN" sz="2800" baseline="-25000" dirty="0"/>
              <a:t>3</a:t>
            </a:r>
            <a:r>
              <a:rPr lang="en-IN" sz="2800" dirty="0"/>
              <a:t>COONa             </a:t>
            </a:r>
            <a:r>
              <a:rPr lang="en-IN" sz="2800" dirty="0" err="1"/>
              <a:t>Eg</a:t>
            </a:r>
            <a:r>
              <a:rPr lang="en-IN" sz="2800" dirty="0"/>
              <a:t>: NH</a:t>
            </a:r>
            <a:r>
              <a:rPr lang="en-IN" sz="2800" baseline="-25000" dirty="0"/>
              <a:t>4</a:t>
            </a:r>
            <a:r>
              <a:rPr lang="en-IN" sz="2800" dirty="0"/>
              <a:t>Cl              </a:t>
            </a:r>
            <a:r>
              <a:rPr lang="en-IN" sz="2800" dirty="0" err="1"/>
              <a:t>Eg</a:t>
            </a:r>
            <a:r>
              <a:rPr lang="en-IN" sz="2800" dirty="0"/>
              <a:t>: CH</a:t>
            </a:r>
            <a:r>
              <a:rPr lang="en-IN" sz="2800" baseline="-25000" dirty="0"/>
              <a:t>3</a:t>
            </a:r>
            <a:r>
              <a:rPr lang="en-IN" sz="2800" dirty="0"/>
              <a:t>COONH</a:t>
            </a:r>
            <a:r>
              <a:rPr lang="en-IN" sz="2800" baseline="-25000" dirty="0"/>
              <a:t>4</a:t>
            </a:r>
            <a:r>
              <a:rPr lang="en-IN" sz="2800" dirty="0"/>
              <a:t> </a:t>
            </a:r>
          </a:p>
        </p:txBody>
      </p:sp>
      <p:sp>
        <p:nvSpPr>
          <p:cNvPr id="7" name="Rectangle 6">
            <a:extLst>
              <a:ext uri="{FF2B5EF4-FFF2-40B4-BE49-F238E27FC236}">
                <a16:creationId xmlns:a16="http://schemas.microsoft.com/office/drawing/2014/main" id="{38FC60B5-4A37-03AB-B6BC-46EF25A28CB8}"/>
              </a:ext>
            </a:extLst>
          </p:cNvPr>
          <p:cNvSpPr/>
          <p:nvPr/>
        </p:nvSpPr>
        <p:spPr>
          <a:xfrm>
            <a:off x="4969933" y="4538133"/>
            <a:ext cx="2252133" cy="524933"/>
          </a:xfrm>
          <a:prstGeom prst="rect">
            <a:avLst/>
          </a:prstGeom>
          <a:noFill/>
          <a:ln>
            <a:solidFill>
              <a:srgbClr val="92D05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en-IN"/>
          </a:p>
        </p:txBody>
      </p:sp>
      <p:cxnSp>
        <p:nvCxnSpPr>
          <p:cNvPr id="9" name="Straight Connector 8">
            <a:extLst>
              <a:ext uri="{FF2B5EF4-FFF2-40B4-BE49-F238E27FC236}">
                <a16:creationId xmlns:a16="http://schemas.microsoft.com/office/drawing/2014/main" id="{8DD3F167-C01A-370C-8D47-B0B0AD7E795A}"/>
              </a:ext>
            </a:extLst>
          </p:cNvPr>
          <p:cNvCxnSpPr>
            <a:cxnSpLocks/>
            <a:stCxn id="7" idx="1"/>
          </p:cNvCxnSpPr>
          <p:nvPr/>
        </p:nvCxnSpPr>
        <p:spPr>
          <a:xfrm flipH="1">
            <a:off x="2286000" y="4800600"/>
            <a:ext cx="2683933" cy="601133"/>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35B72E24-4943-F1C8-E939-2F829B6882CB}"/>
              </a:ext>
            </a:extLst>
          </p:cNvPr>
          <p:cNvCxnSpPr/>
          <p:nvPr/>
        </p:nvCxnSpPr>
        <p:spPr>
          <a:xfrm flipH="1">
            <a:off x="4826000" y="5088465"/>
            <a:ext cx="389467" cy="389467"/>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B232D751-8CF7-2856-7803-2A3EAC986228}"/>
              </a:ext>
            </a:extLst>
          </p:cNvPr>
          <p:cNvCxnSpPr>
            <a:cxnSpLocks/>
          </p:cNvCxnSpPr>
          <p:nvPr/>
        </p:nvCxnSpPr>
        <p:spPr>
          <a:xfrm>
            <a:off x="6976535" y="5126565"/>
            <a:ext cx="245531" cy="351367"/>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44364317-51AA-6BC4-B32E-6AEEBC4E6F4D}"/>
              </a:ext>
            </a:extLst>
          </p:cNvPr>
          <p:cNvCxnSpPr>
            <a:cxnSpLocks/>
          </p:cNvCxnSpPr>
          <p:nvPr/>
        </p:nvCxnSpPr>
        <p:spPr>
          <a:xfrm>
            <a:off x="7222066" y="4749799"/>
            <a:ext cx="2598209" cy="728133"/>
          </a:xfrm>
          <a:prstGeom prst="line">
            <a:avLst/>
          </a:prstGeom>
          <a:ln/>
        </p:spPr>
        <p:style>
          <a:lnRef idx="3">
            <a:schemeClr val="accent2"/>
          </a:lnRef>
          <a:fillRef idx="0">
            <a:schemeClr val="accent2"/>
          </a:fillRef>
          <a:effectRef idx="2">
            <a:schemeClr val="accent2"/>
          </a:effectRef>
          <a:fontRef idx="minor">
            <a:schemeClr val="tx1"/>
          </a:fontRef>
        </p:style>
      </p:cxnSp>
      <p:pic>
        <p:nvPicPr>
          <p:cNvPr id="2" name="Picture 1">
            <a:extLst>
              <a:ext uri="{FF2B5EF4-FFF2-40B4-BE49-F238E27FC236}">
                <a16:creationId xmlns:a16="http://schemas.microsoft.com/office/drawing/2014/main" id="{85DA32D0-B1B7-74A9-EE86-5AF64B58A536}"/>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34184824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14E8CD-F8DC-21ED-E986-56876DE47E2E}"/>
              </a:ext>
            </a:extLst>
          </p:cNvPr>
          <p:cNvSpPr txBox="1"/>
          <p:nvPr/>
        </p:nvSpPr>
        <p:spPr>
          <a:xfrm>
            <a:off x="711200" y="1118658"/>
            <a:ext cx="7908925" cy="4093428"/>
          </a:xfrm>
          <a:prstGeom prst="rect">
            <a:avLst/>
          </a:prstGeom>
          <a:noFill/>
        </p:spPr>
        <p:txBody>
          <a:bodyPr wrap="square" rtlCol="0">
            <a:spAutoFit/>
          </a:bodyPr>
          <a:lstStyle/>
          <a:p>
            <a:r>
              <a:rPr lang="en-IN" sz="3600" b="1" dirty="0">
                <a:ln w="22225">
                  <a:solidFill>
                    <a:schemeClr val="accent2"/>
                  </a:solidFill>
                  <a:prstDash val="solid"/>
                </a:ln>
                <a:solidFill>
                  <a:schemeClr val="accent2">
                    <a:lumMod val="40000"/>
                    <a:lumOff val="60000"/>
                  </a:schemeClr>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A) Salt of S</a:t>
            </a:r>
            <a:r>
              <a:rPr lang="en-IN" sz="3600" b="1" baseline="-25000" dirty="0">
                <a:ln w="22225">
                  <a:solidFill>
                    <a:schemeClr val="accent2"/>
                  </a:solidFill>
                  <a:prstDash val="solid"/>
                </a:ln>
                <a:solidFill>
                  <a:schemeClr val="accent2">
                    <a:lumMod val="40000"/>
                    <a:lumOff val="60000"/>
                  </a:schemeClr>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A</a:t>
            </a:r>
            <a:r>
              <a:rPr lang="en-IN" sz="3600" b="1" dirty="0">
                <a:ln w="22225">
                  <a:solidFill>
                    <a:schemeClr val="accent2"/>
                  </a:solidFill>
                  <a:prstDash val="solid"/>
                </a:ln>
                <a:solidFill>
                  <a:schemeClr val="accent2">
                    <a:lumMod val="40000"/>
                    <a:lumOff val="60000"/>
                  </a:schemeClr>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 + S</a:t>
            </a:r>
            <a:r>
              <a:rPr lang="en-IN" sz="3600" b="1" baseline="-25000" dirty="0">
                <a:ln w="22225">
                  <a:solidFill>
                    <a:schemeClr val="accent2"/>
                  </a:solidFill>
                  <a:prstDash val="solid"/>
                </a:ln>
                <a:solidFill>
                  <a:schemeClr val="accent2">
                    <a:lumMod val="40000"/>
                    <a:lumOff val="60000"/>
                  </a:schemeClr>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B</a:t>
            </a:r>
            <a:r>
              <a:rPr lang="en-IN" sz="3600" b="1" dirty="0">
                <a:ln w="22225">
                  <a:solidFill>
                    <a:schemeClr val="accent2"/>
                  </a:solidFill>
                  <a:prstDash val="solid"/>
                </a:ln>
                <a:solidFill>
                  <a:schemeClr val="accent2">
                    <a:lumMod val="40000"/>
                    <a:lumOff val="60000"/>
                  </a:schemeClr>
                </a:solidFill>
                <a:effectLst>
                  <a:glow rad="139700">
                    <a:schemeClr val="accent2">
                      <a:satMod val="175000"/>
                      <a:alpha val="40000"/>
                    </a:schemeClr>
                  </a:glow>
                </a:effectLst>
                <a:latin typeface="Tahoma" panose="020B0604030504040204" pitchFamily="34" charset="0"/>
                <a:ea typeface="Tahoma" panose="020B0604030504040204" pitchFamily="34" charset="0"/>
                <a:cs typeface="Tahoma" panose="020B0604030504040204" pitchFamily="34" charset="0"/>
              </a:rPr>
              <a:t> – Neutral salt</a:t>
            </a:r>
          </a:p>
          <a:p>
            <a:endParaRPr lang="en-IN" sz="2800" dirty="0"/>
          </a:p>
          <a:p>
            <a:r>
              <a:rPr lang="en-IN" sz="2800" dirty="0"/>
              <a:t> 	</a:t>
            </a:r>
            <a:r>
              <a:rPr lang="en-IN" sz="2800" dirty="0" err="1"/>
              <a:t>eg</a:t>
            </a:r>
            <a:r>
              <a:rPr lang="en-IN" sz="2800" dirty="0"/>
              <a:t>: NaCl                  Na</a:t>
            </a:r>
            <a:r>
              <a:rPr lang="en-IN" sz="2800" baseline="30000" dirty="0"/>
              <a:t>+</a:t>
            </a:r>
            <a:r>
              <a:rPr lang="en-IN" sz="2800" dirty="0"/>
              <a:t> + Cl</a:t>
            </a:r>
            <a:r>
              <a:rPr lang="en-IN" sz="2800" baseline="30000" dirty="0"/>
              <a:t>-</a:t>
            </a:r>
            <a:r>
              <a:rPr lang="en-IN" sz="2800" dirty="0"/>
              <a:t> </a:t>
            </a:r>
          </a:p>
          <a:p>
            <a:r>
              <a:rPr lang="en-IN" sz="2800" dirty="0"/>
              <a:t>                                      (</a:t>
            </a:r>
            <a:r>
              <a:rPr lang="en-IN" sz="2800" dirty="0" err="1"/>
              <a:t>aq</a:t>
            </a:r>
            <a:r>
              <a:rPr lang="en-IN" sz="2800" dirty="0"/>
              <a:t>)    (</a:t>
            </a:r>
            <a:r>
              <a:rPr lang="en-IN" sz="2800" dirty="0" err="1"/>
              <a:t>aq</a:t>
            </a:r>
            <a:r>
              <a:rPr lang="en-IN" sz="2800" dirty="0"/>
              <a:t>)</a:t>
            </a:r>
          </a:p>
          <a:p>
            <a:endParaRPr lang="en-IN" sz="2800" dirty="0"/>
          </a:p>
          <a:p>
            <a:r>
              <a:rPr lang="en-IN" sz="2800" dirty="0"/>
              <a:t>- Ions gets hydrated by water molecules</a:t>
            </a:r>
          </a:p>
          <a:p>
            <a:r>
              <a:rPr lang="en-IN" sz="2800" dirty="0"/>
              <a:t>- Trapping by water molecules – Hydration </a:t>
            </a:r>
          </a:p>
          <a:p>
            <a:r>
              <a:rPr lang="en-IN" sz="2800" dirty="0"/>
              <a:t>- Complete dissociation give neutral solution</a:t>
            </a:r>
          </a:p>
          <a:p>
            <a:r>
              <a:rPr lang="en-IN" sz="2800" dirty="0"/>
              <a:t>- pH of a salt solution of S</a:t>
            </a:r>
            <a:r>
              <a:rPr lang="en-IN" sz="2800" baseline="-25000" dirty="0"/>
              <a:t>A</a:t>
            </a:r>
            <a:r>
              <a:rPr lang="en-IN" sz="2800" dirty="0"/>
              <a:t> + S</a:t>
            </a:r>
            <a:r>
              <a:rPr lang="en-IN" sz="2800" baseline="-25000" dirty="0"/>
              <a:t>B</a:t>
            </a:r>
            <a:r>
              <a:rPr lang="en-IN" sz="2800" dirty="0"/>
              <a:t> = 7</a:t>
            </a:r>
          </a:p>
        </p:txBody>
      </p:sp>
      <p:pic>
        <p:nvPicPr>
          <p:cNvPr id="2" name="Picture 1">
            <a:extLst>
              <a:ext uri="{FF2B5EF4-FFF2-40B4-BE49-F238E27FC236}">
                <a16:creationId xmlns:a16="http://schemas.microsoft.com/office/drawing/2014/main" id="{6236A37B-B688-7918-F532-A639B9C1F77E}"/>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DFE784F4-3C3C-1A09-C238-A1015FC6389A}"/>
              </a:ext>
            </a:extLst>
          </p:cNvPr>
          <p:cNvGraphicFramePr>
            <a:graphicFrameLocks noChangeAspect="1"/>
          </p:cNvGraphicFramePr>
          <p:nvPr>
            <p:extLst>
              <p:ext uri="{D42A27DB-BD31-4B8C-83A1-F6EECF244321}">
                <p14:modId xmlns:p14="http://schemas.microsoft.com/office/powerpoint/2010/main" val="1877251725"/>
              </p:ext>
            </p:extLst>
          </p:nvPr>
        </p:nvGraphicFramePr>
        <p:xfrm>
          <a:off x="3065463" y="2149475"/>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3065463" y="2149475"/>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34165086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E3FC07-053F-04CE-D32D-330126656ABB}"/>
              </a:ext>
            </a:extLst>
          </p:cNvPr>
          <p:cNvSpPr txBox="1"/>
          <p:nvPr/>
        </p:nvSpPr>
        <p:spPr>
          <a:xfrm>
            <a:off x="626534" y="592667"/>
            <a:ext cx="8393642" cy="4093428"/>
          </a:xfrm>
          <a:prstGeom prst="rect">
            <a:avLst/>
          </a:prstGeom>
          <a:noFill/>
        </p:spPr>
        <p:txBody>
          <a:bodyPr wrap="square" rtlCol="0">
            <a:spAutoFit/>
          </a:bodyPr>
          <a:lstStyle/>
          <a:p>
            <a:r>
              <a:rPr lang="en-IN" sz="3600" b="1"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B) Salt of W</a:t>
            </a:r>
            <a:r>
              <a:rPr lang="en-IN" sz="3600" b="1" baseline="-25000"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A</a:t>
            </a:r>
            <a:r>
              <a:rPr lang="en-IN" sz="3600" b="1"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 + S</a:t>
            </a:r>
            <a:r>
              <a:rPr lang="en-IN" sz="3600" b="1" baseline="-25000"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B</a:t>
            </a:r>
            <a:r>
              <a:rPr lang="en-IN" sz="3600" b="1" dirty="0">
                <a:ln w="9525">
                  <a:solidFill>
                    <a:srgbClr val="92D050"/>
                  </a:solidFill>
                  <a:prstDash val="solid"/>
                </a:ln>
                <a:solidFill>
                  <a:srgbClr val="92D050"/>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 – Basic salt</a:t>
            </a:r>
          </a:p>
          <a:p>
            <a:endParaRPr lang="en-IN" sz="2800" dirty="0"/>
          </a:p>
          <a:p>
            <a:r>
              <a:rPr lang="en-IN" sz="2800" dirty="0" err="1"/>
              <a:t>Eg</a:t>
            </a:r>
            <a:r>
              <a:rPr lang="en-IN" sz="2800" dirty="0"/>
              <a:t>: 	CH</a:t>
            </a:r>
            <a:r>
              <a:rPr lang="en-IN" sz="2800" baseline="-25000" dirty="0"/>
              <a:t>3</a:t>
            </a:r>
            <a:r>
              <a:rPr lang="en-IN" sz="2800" dirty="0"/>
              <a:t>COONa                  CH</a:t>
            </a:r>
            <a:r>
              <a:rPr lang="en-IN" sz="2800" baseline="-25000" dirty="0"/>
              <a:t>3</a:t>
            </a:r>
            <a:r>
              <a:rPr lang="en-IN" sz="2800" dirty="0"/>
              <a:t>COO</a:t>
            </a:r>
            <a:r>
              <a:rPr lang="en-IN" sz="2800" baseline="30000" dirty="0"/>
              <a:t>-</a:t>
            </a:r>
            <a:r>
              <a:rPr lang="en-IN" sz="2800" dirty="0"/>
              <a:t> 	+ 	Na</a:t>
            </a:r>
            <a:r>
              <a:rPr lang="en-IN" sz="2800" baseline="30000" dirty="0"/>
              <a:t>+</a:t>
            </a:r>
            <a:r>
              <a:rPr lang="en-IN" sz="2800" dirty="0"/>
              <a:t> </a:t>
            </a:r>
          </a:p>
          <a:p>
            <a:r>
              <a:rPr lang="en-IN" sz="2800" dirty="0"/>
              <a:t>                                                 Hydrolysis      Hydration</a:t>
            </a:r>
          </a:p>
          <a:p>
            <a:endParaRPr lang="en-IN" sz="2800" dirty="0"/>
          </a:p>
          <a:p>
            <a:r>
              <a:rPr lang="en-IN" sz="2800" dirty="0"/>
              <a:t>       	CH</a:t>
            </a:r>
            <a:r>
              <a:rPr lang="en-IN" sz="2800" baseline="-25000" dirty="0"/>
              <a:t>3</a:t>
            </a:r>
            <a:r>
              <a:rPr lang="en-IN" sz="2800" dirty="0"/>
              <a:t>COO</a:t>
            </a:r>
            <a:r>
              <a:rPr lang="en-IN" sz="2800" baseline="30000" dirty="0"/>
              <a:t>-</a:t>
            </a:r>
            <a:r>
              <a:rPr lang="en-IN" sz="2800" dirty="0"/>
              <a:t>                          CH</a:t>
            </a:r>
            <a:r>
              <a:rPr lang="en-IN" sz="2800" baseline="-25000" dirty="0"/>
              <a:t>3</a:t>
            </a:r>
            <a:r>
              <a:rPr lang="en-IN" sz="2800" dirty="0"/>
              <a:t>COOH + OH</a:t>
            </a:r>
            <a:r>
              <a:rPr lang="en-IN" sz="2800" baseline="30000" dirty="0"/>
              <a:t>-</a:t>
            </a:r>
            <a:r>
              <a:rPr lang="en-IN" sz="2800" dirty="0"/>
              <a:t> </a:t>
            </a:r>
          </a:p>
          <a:p>
            <a:endParaRPr lang="en-IN" sz="2800" dirty="0"/>
          </a:p>
          <a:p>
            <a:r>
              <a:rPr lang="en-IN" sz="2800" dirty="0"/>
              <a:t>    		Hence [OH</a:t>
            </a:r>
            <a:r>
              <a:rPr lang="en-IN" sz="2800" baseline="30000" dirty="0"/>
              <a:t>-</a:t>
            </a:r>
            <a:r>
              <a:rPr lang="en-IN" sz="2800" dirty="0"/>
              <a:t>] </a:t>
            </a:r>
            <a:r>
              <a:rPr lang="en-IN" sz="2800" dirty="0">
                <a:sym typeface="Symbol" panose="05050102010706020507" pitchFamily="18" charset="2"/>
              </a:rPr>
              <a:t></a:t>
            </a:r>
            <a:r>
              <a:rPr lang="en-IN" sz="2800" baseline="-25000" dirty="0" err="1">
                <a:sym typeface="Symbol" panose="05050102010706020507" pitchFamily="18" charset="2"/>
              </a:rPr>
              <a:t>ses</a:t>
            </a:r>
            <a:r>
              <a:rPr lang="en-IN" sz="2800" dirty="0">
                <a:sym typeface="Symbol" panose="05050102010706020507" pitchFamily="18" charset="2"/>
              </a:rPr>
              <a:t>              pH &gt; 7</a:t>
            </a:r>
          </a:p>
          <a:p>
            <a:r>
              <a:rPr lang="en-IN" sz="2800" dirty="0">
                <a:sym typeface="Symbol" panose="05050102010706020507" pitchFamily="18" charset="2"/>
              </a:rPr>
              <a:t>		So     pH = 7 + ½ (</a:t>
            </a:r>
            <a:r>
              <a:rPr lang="en-IN" sz="2800" dirty="0" err="1">
                <a:sym typeface="Symbol" panose="05050102010706020507" pitchFamily="18" charset="2"/>
              </a:rPr>
              <a:t>pK</a:t>
            </a:r>
            <a:r>
              <a:rPr lang="en-IN" sz="2800" baseline="-25000" dirty="0" err="1">
                <a:sym typeface="Symbol" panose="05050102010706020507" pitchFamily="18" charset="2"/>
              </a:rPr>
              <a:t>a</a:t>
            </a:r>
            <a:r>
              <a:rPr lang="en-IN" sz="2800" dirty="0">
                <a:sym typeface="Symbol" panose="05050102010706020507" pitchFamily="18" charset="2"/>
              </a:rPr>
              <a:t> + log C)</a:t>
            </a:r>
            <a:endParaRPr lang="en-IN" sz="2800" dirty="0"/>
          </a:p>
        </p:txBody>
      </p:sp>
      <p:pic>
        <p:nvPicPr>
          <p:cNvPr id="2" name="Picture 1">
            <a:extLst>
              <a:ext uri="{FF2B5EF4-FFF2-40B4-BE49-F238E27FC236}">
                <a16:creationId xmlns:a16="http://schemas.microsoft.com/office/drawing/2014/main" id="{631002D1-64F6-F8DF-5152-ABD0F5455C8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2DB74380-3C3E-34C2-24FE-CD3737790828}"/>
              </a:ext>
            </a:extLst>
          </p:cNvPr>
          <p:cNvGraphicFramePr>
            <a:graphicFrameLocks noChangeAspect="1"/>
          </p:cNvGraphicFramePr>
          <p:nvPr>
            <p:extLst>
              <p:ext uri="{D42A27DB-BD31-4B8C-83A1-F6EECF244321}">
                <p14:modId xmlns:p14="http://schemas.microsoft.com/office/powerpoint/2010/main" val="1968971299"/>
              </p:ext>
            </p:extLst>
          </p:nvPr>
        </p:nvGraphicFramePr>
        <p:xfrm>
          <a:off x="3209659" y="2817361"/>
          <a:ext cx="1524266" cy="562476"/>
        </p:xfrm>
        <a:graphic>
          <a:graphicData uri="http://schemas.openxmlformats.org/presentationml/2006/ole">
            <mc:AlternateContent xmlns:mc="http://schemas.openxmlformats.org/markup-compatibility/2006">
              <mc:Choice xmlns:v="urn:schemas-microsoft-com:vml" Requires="v">
                <p:oleObj name="Equation" r:id="rId3" imgW="562868" imgH="208173" progId="Equation.DSMT4">
                  <p:embed/>
                </p:oleObj>
              </mc:Choice>
              <mc:Fallback>
                <p:oleObj name="Equation" r:id="rId3" imgW="562868" imgH="208173" progId="Equation.DSMT4">
                  <p:embed/>
                  <p:pic>
                    <p:nvPicPr>
                      <p:cNvPr id="0" name=""/>
                      <p:cNvPicPr/>
                      <p:nvPr/>
                    </p:nvPicPr>
                    <p:blipFill>
                      <a:blip r:embed="rId4"/>
                      <a:stretch>
                        <a:fillRect/>
                      </a:stretch>
                    </p:blipFill>
                    <p:spPr>
                      <a:xfrm>
                        <a:off x="3209659" y="2817361"/>
                        <a:ext cx="1524266" cy="562476"/>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3908CE8C-9D68-01A1-D0C3-451F42618E99}"/>
              </a:ext>
            </a:extLst>
          </p:cNvPr>
          <p:cNvGraphicFramePr>
            <a:graphicFrameLocks noChangeAspect="1"/>
          </p:cNvGraphicFramePr>
          <p:nvPr>
            <p:extLst>
              <p:ext uri="{D42A27DB-BD31-4B8C-83A1-F6EECF244321}">
                <p14:modId xmlns:p14="http://schemas.microsoft.com/office/powerpoint/2010/main" val="1923972663"/>
              </p:ext>
            </p:extLst>
          </p:nvPr>
        </p:nvGraphicFramePr>
        <p:xfrm>
          <a:off x="3435217" y="1587500"/>
          <a:ext cx="1079633" cy="477681"/>
        </p:xfrm>
        <a:graphic>
          <a:graphicData uri="http://schemas.openxmlformats.org/presentationml/2006/ole">
            <mc:AlternateContent xmlns:mc="http://schemas.openxmlformats.org/markup-compatibility/2006">
              <mc:Choice xmlns:v="urn:schemas-microsoft-com:vml" Requires="v">
                <p:oleObj name="Equation" r:id="rId5" imgW="440717" imgH="196009" progId="Equation.DSMT4">
                  <p:embed/>
                </p:oleObj>
              </mc:Choice>
              <mc:Fallback>
                <p:oleObj name="Equation" r:id="rId5" imgW="440717" imgH="196009" progId="Equation.DSMT4">
                  <p:embed/>
                  <p:pic>
                    <p:nvPicPr>
                      <p:cNvPr id="0" name=""/>
                      <p:cNvPicPr/>
                      <p:nvPr/>
                    </p:nvPicPr>
                    <p:blipFill>
                      <a:blip r:embed="rId6"/>
                      <a:stretch>
                        <a:fillRect/>
                      </a:stretch>
                    </p:blipFill>
                    <p:spPr>
                      <a:xfrm>
                        <a:off x="3435217" y="1587500"/>
                        <a:ext cx="1079633" cy="477681"/>
                      </a:xfrm>
                      <a:prstGeom prst="rect">
                        <a:avLst/>
                      </a:prstGeom>
                    </p:spPr>
                  </p:pic>
                </p:oleObj>
              </mc:Fallback>
            </mc:AlternateContent>
          </a:graphicData>
        </a:graphic>
      </p:graphicFrame>
    </p:spTree>
    <p:extLst>
      <p:ext uri="{BB962C8B-B14F-4D97-AF65-F5344CB8AC3E}">
        <p14:creationId xmlns:p14="http://schemas.microsoft.com/office/powerpoint/2010/main" val="31710024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27B2E4-A59D-C6C4-E79A-4AC02EBBBBE9}"/>
              </a:ext>
            </a:extLst>
          </p:cNvPr>
          <p:cNvSpPr txBox="1"/>
          <p:nvPr/>
        </p:nvSpPr>
        <p:spPr>
          <a:xfrm>
            <a:off x="643467" y="660399"/>
            <a:ext cx="8382000" cy="4093428"/>
          </a:xfrm>
          <a:prstGeom prst="rect">
            <a:avLst/>
          </a:prstGeom>
          <a:noFill/>
        </p:spPr>
        <p:txBody>
          <a:bodyPr wrap="square" rtlCol="0">
            <a:spAutoFit/>
          </a:bodyPr>
          <a:lstStyle/>
          <a:p>
            <a:r>
              <a:rPr lang="en-IN" sz="3600" b="1" spc="50" dirty="0">
                <a:ln w="9525" cmpd="sng">
                  <a:solidFill>
                    <a:srgbClr val="92D050"/>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C) Salt of S</a:t>
            </a:r>
            <a:r>
              <a:rPr lang="en-IN" sz="3600" b="1" spc="50" baseline="-25000" dirty="0">
                <a:ln w="9525" cmpd="sng">
                  <a:solidFill>
                    <a:srgbClr val="92D050"/>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A</a:t>
            </a:r>
            <a:r>
              <a:rPr lang="en-IN" sz="3600" b="1" spc="50" dirty="0">
                <a:ln w="9525" cmpd="sng">
                  <a:solidFill>
                    <a:srgbClr val="92D050"/>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 + W</a:t>
            </a:r>
            <a:r>
              <a:rPr lang="en-IN" sz="3600" b="1" spc="50" baseline="-25000" dirty="0">
                <a:ln w="9525" cmpd="sng">
                  <a:solidFill>
                    <a:srgbClr val="92D050"/>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B</a:t>
            </a:r>
            <a:r>
              <a:rPr lang="en-IN" sz="3600" b="1" spc="50" dirty="0">
                <a:ln w="9525" cmpd="sng">
                  <a:solidFill>
                    <a:srgbClr val="92D050"/>
                  </a:solidFill>
                  <a:prstDash val="solid"/>
                </a:ln>
                <a:solidFill>
                  <a:srgbClr val="92D050"/>
                </a:solidFill>
                <a:effectLst>
                  <a:glow rad="38100">
                    <a:schemeClr val="accent1">
                      <a:alpha val="40000"/>
                    </a:schemeClr>
                  </a:glow>
                </a:effectLst>
                <a:latin typeface="Tahoma" panose="020B0604030504040204" pitchFamily="34" charset="0"/>
                <a:ea typeface="Tahoma" panose="020B0604030504040204" pitchFamily="34" charset="0"/>
                <a:cs typeface="Tahoma" panose="020B0604030504040204" pitchFamily="34" charset="0"/>
              </a:rPr>
              <a:t> – Acidic Salt</a:t>
            </a:r>
          </a:p>
          <a:p>
            <a:endParaRPr lang="en-IN" sz="2800" dirty="0"/>
          </a:p>
          <a:p>
            <a:r>
              <a:rPr lang="en-IN" sz="2800" dirty="0" err="1"/>
              <a:t>Eg</a:t>
            </a:r>
            <a:r>
              <a:rPr lang="en-IN" sz="2800" dirty="0"/>
              <a:t>: NH</a:t>
            </a:r>
            <a:r>
              <a:rPr lang="en-IN" sz="2800" baseline="-25000" dirty="0"/>
              <a:t>4</a:t>
            </a:r>
            <a:r>
              <a:rPr lang="en-IN" sz="2800" dirty="0"/>
              <a:t>Cl                       NH</a:t>
            </a:r>
            <a:r>
              <a:rPr lang="en-IN" sz="2800" baseline="-25000" dirty="0"/>
              <a:t>4</a:t>
            </a:r>
            <a:r>
              <a:rPr lang="en-IN" sz="2800" baseline="30000" dirty="0"/>
              <a:t>+</a:t>
            </a:r>
            <a:r>
              <a:rPr lang="en-IN" sz="2800" dirty="0"/>
              <a:t> 		+ 		Cl</a:t>
            </a:r>
            <a:r>
              <a:rPr lang="en-IN" sz="2800" baseline="30000" dirty="0"/>
              <a:t>-</a:t>
            </a:r>
            <a:r>
              <a:rPr lang="en-IN" sz="2800" dirty="0"/>
              <a:t> </a:t>
            </a:r>
          </a:p>
          <a:p>
            <a:r>
              <a:rPr lang="en-IN" sz="2800" dirty="0"/>
              <a:t>                                  Hydrolysis          Hydration</a:t>
            </a:r>
          </a:p>
          <a:p>
            <a:endParaRPr lang="en-IN" sz="2800" dirty="0"/>
          </a:p>
          <a:p>
            <a:r>
              <a:rPr lang="en-IN" sz="2800" dirty="0"/>
              <a:t>	NH</a:t>
            </a:r>
            <a:r>
              <a:rPr lang="en-IN" sz="2800" baseline="-25000" dirty="0"/>
              <a:t>4</a:t>
            </a:r>
            <a:r>
              <a:rPr lang="en-IN" sz="2800" baseline="30000" dirty="0"/>
              <a:t>+</a:t>
            </a:r>
            <a:r>
              <a:rPr lang="en-IN" sz="2800" dirty="0"/>
              <a:t>                      NH</a:t>
            </a:r>
            <a:r>
              <a:rPr lang="en-IN" sz="2800" baseline="-25000" dirty="0"/>
              <a:t>4</a:t>
            </a:r>
            <a:r>
              <a:rPr lang="en-IN" sz="2800" dirty="0"/>
              <a:t>OH + H</a:t>
            </a:r>
            <a:r>
              <a:rPr lang="en-IN" sz="2800" baseline="30000" dirty="0"/>
              <a:t>+</a:t>
            </a:r>
            <a:r>
              <a:rPr lang="en-IN" sz="2800" dirty="0"/>
              <a:t> </a:t>
            </a:r>
          </a:p>
          <a:p>
            <a:endParaRPr lang="en-IN" sz="2800" dirty="0"/>
          </a:p>
          <a:p>
            <a:r>
              <a:rPr lang="en-IN" sz="2800" dirty="0"/>
              <a:t>Hence [H</a:t>
            </a:r>
            <a:r>
              <a:rPr lang="en-IN" sz="2800" baseline="30000" dirty="0"/>
              <a:t>+</a:t>
            </a:r>
            <a:r>
              <a:rPr lang="en-IN" sz="2800" dirty="0"/>
              <a:t>]</a:t>
            </a:r>
            <a:r>
              <a:rPr lang="en-IN" sz="2800" dirty="0">
                <a:sym typeface="Symbol" panose="05050102010706020507" pitchFamily="18" charset="2"/>
              </a:rPr>
              <a:t></a:t>
            </a:r>
            <a:r>
              <a:rPr lang="en-IN" sz="2800" baseline="-25000" dirty="0" err="1">
                <a:sym typeface="Symbol" panose="05050102010706020507" pitchFamily="18" charset="2"/>
              </a:rPr>
              <a:t>ses</a:t>
            </a:r>
            <a:r>
              <a:rPr lang="en-IN" sz="2800" dirty="0">
                <a:sym typeface="Symbol" panose="05050102010706020507" pitchFamily="18" charset="2"/>
              </a:rPr>
              <a:t>         pH &lt; 7</a:t>
            </a:r>
          </a:p>
          <a:p>
            <a:r>
              <a:rPr lang="en-IN" sz="2800" dirty="0">
                <a:sym typeface="Symbol" panose="05050102010706020507" pitchFamily="18" charset="2"/>
              </a:rPr>
              <a:t>So pH = 7 – ½ (</a:t>
            </a:r>
            <a:r>
              <a:rPr lang="en-IN" sz="2800" dirty="0" err="1">
                <a:sym typeface="Symbol" panose="05050102010706020507" pitchFamily="18" charset="2"/>
              </a:rPr>
              <a:t>pK</a:t>
            </a:r>
            <a:r>
              <a:rPr lang="en-IN" sz="2800" baseline="-25000" dirty="0" err="1">
                <a:sym typeface="Symbol" panose="05050102010706020507" pitchFamily="18" charset="2"/>
              </a:rPr>
              <a:t>b</a:t>
            </a:r>
            <a:r>
              <a:rPr lang="en-IN" sz="2800" dirty="0">
                <a:sym typeface="Symbol" panose="05050102010706020507" pitchFamily="18" charset="2"/>
              </a:rPr>
              <a:t> + log C)</a:t>
            </a:r>
            <a:endParaRPr lang="en-IN" sz="2800" dirty="0"/>
          </a:p>
        </p:txBody>
      </p:sp>
      <p:pic>
        <p:nvPicPr>
          <p:cNvPr id="2" name="Picture 1">
            <a:extLst>
              <a:ext uri="{FF2B5EF4-FFF2-40B4-BE49-F238E27FC236}">
                <a16:creationId xmlns:a16="http://schemas.microsoft.com/office/drawing/2014/main" id="{BAD803D6-C66D-91D5-B0F5-1A1D83773B6B}"/>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4D95C616-66F7-EB07-3742-85EA454F9A9D}"/>
              </a:ext>
            </a:extLst>
          </p:cNvPr>
          <p:cNvGraphicFramePr>
            <a:graphicFrameLocks noChangeAspect="1"/>
          </p:cNvGraphicFramePr>
          <p:nvPr>
            <p:extLst>
              <p:ext uri="{D42A27DB-BD31-4B8C-83A1-F6EECF244321}">
                <p14:modId xmlns:p14="http://schemas.microsoft.com/office/powerpoint/2010/main" val="3996515547"/>
              </p:ext>
            </p:extLst>
          </p:nvPr>
        </p:nvGraphicFramePr>
        <p:xfrm>
          <a:off x="2180692" y="1523148"/>
          <a:ext cx="1624279" cy="718658"/>
        </p:xfrm>
        <a:graphic>
          <a:graphicData uri="http://schemas.openxmlformats.org/presentationml/2006/ole">
            <mc:AlternateContent xmlns:mc="http://schemas.openxmlformats.org/markup-compatibility/2006">
              <mc:Choice xmlns:v="urn:schemas-microsoft-com:vml" Requires="v">
                <p:oleObj name="Equation" r:id="rId3" imgW="440717" imgH="196009" progId="Equation.DSMT4">
                  <p:embed/>
                </p:oleObj>
              </mc:Choice>
              <mc:Fallback>
                <p:oleObj name="Equation" r:id="rId3" imgW="440717" imgH="196009" progId="Equation.DSMT4">
                  <p:embed/>
                  <p:pic>
                    <p:nvPicPr>
                      <p:cNvPr id="0" name=""/>
                      <p:cNvPicPr/>
                      <p:nvPr/>
                    </p:nvPicPr>
                    <p:blipFill>
                      <a:blip r:embed="rId4"/>
                      <a:stretch>
                        <a:fillRect/>
                      </a:stretch>
                    </p:blipFill>
                    <p:spPr>
                      <a:xfrm>
                        <a:off x="2180692" y="1523148"/>
                        <a:ext cx="1624279" cy="71865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E89158E-8364-1743-3D43-EA91A25723B5}"/>
              </a:ext>
            </a:extLst>
          </p:cNvPr>
          <p:cNvGraphicFramePr>
            <a:graphicFrameLocks noChangeAspect="1"/>
          </p:cNvGraphicFramePr>
          <p:nvPr>
            <p:extLst>
              <p:ext uri="{D42A27DB-BD31-4B8C-83A1-F6EECF244321}">
                <p14:modId xmlns:p14="http://schemas.microsoft.com/office/powerpoint/2010/main" val="640336295"/>
              </p:ext>
            </p:extLst>
          </p:nvPr>
        </p:nvGraphicFramePr>
        <p:xfrm>
          <a:off x="2090471" y="2823930"/>
          <a:ext cx="1534058" cy="678739"/>
        </p:xfrm>
        <a:graphic>
          <a:graphicData uri="http://schemas.openxmlformats.org/presentationml/2006/ole">
            <mc:AlternateContent xmlns:mc="http://schemas.openxmlformats.org/markup-compatibility/2006">
              <mc:Choice xmlns:v="urn:schemas-microsoft-com:vml" Requires="v">
                <p:oleObj name="Equation" r:id="rId5" imgW="440717" imgH="196009" progId="Equation.DSMT4">
                  <p:embed/>
                </p:oleObj>
              </mc:Choice>
              <mc:Fallback>
                <p:oleObj name="Equation" r:id="rId5" imgW="440717" imgH="196009" progId="Equation.DSMT4">
                  <p:embed/>
                  <p:pic>
                    <p:nvPicPr>
                      <p:cNvPr id="0" name=""/>
                      <p:cNvPicPr/>
                      <p:nvPr/>
                    </p:nvPicPr>
                    <p:blipFill>
                      <a:blip r:embed="rId6"/>
                      <a:stretch>
                        <a:fillRect/>
                      </a:stretch>
                    </p:blipFill>
                    <p:spPr>
                      <a:xfrm>
                        <a:off x="2090471" y="2823930"/>
                        <a:ext cx="1534058" cy="678739"/>
                      </a:xfrm>
                      <a:prstGeom prst="rect">
                        <a:avLst/>
                      </a:prstGeom>
                    </p:spPr>
                  </p:pic>
                </p:oleObj>
              </mc:Fallback>
            </mc:AlternateContent>
          </a:graphicData>
        </a:graphic>
      </p:graphicFrame>
    </p:spTree>
    <p:extLst>
      <p:ext uri="{BB962C8B-B14F-4D97-AF65-F5344CB8AC3E}">
        <p14:creationId xmlns:p14="http://schemas.microsoft.com/office/powerpoint/2010/main" val="5511996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009162-1CCB-9603-5541-CA71406CB368}"/>
              </a:ext>
            </a:extLst>
          </p:cNvPr>
          <p:cNvSpPr txBox="1"/>
          <p:nvPr/>
        </p:nvSpPr>
        <p:spPr>
          <a:xfrm>
            <a:off x="643467" y="643467"/>
            <a:ext cx="10837333" cy="4093428"/>
          </a:xfrm>
          <a:prstGeom prst="rect">
            <a:avLst/>
          </a:prstGeom>
          <a:noFill/>
        </p:spPr>
        <p:txBody>
          <a:bodyPr wrap="square" rtlCol="0">
            <a:spAutoFit/>
          </a:bodyPr>
          <a:lstStyle/>
          <a:p>
            <a:r>
              <a:rPr lang="en-IN" sz="3600" b="1" dirty="0">
                <a:ln w="9525">
                  <a:solidFill>
                    <a:srgbClr val="92D050"/>
                  </a:solidFill>
                  <a:prstDash val="solid"/>
                </a:ln>
                <a:solidFill>
                  <a:srgbClr val="92D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D) Salt of W</a:t>
            </a:r>
            <a:r>
              <a:rPr lang="en-IN" sz="3600" b="1" baseline="-25000" dirty="0">
                <a:ln w="9525">
                  <a:solidFill>
                    <a:srgbClr val="92D050"/>
                  </a:solidFill>
                  <a:prstDash val="solid"/>
                </a:ln>
                <a:solidFill>
                  <a:srgbClr val="92D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A</a:t>
            </a:r>
            <a:r>
              <a:rPr lang="en-IN" sz="3600" b="1" dirty="0">
                <a:ln w="9525">
                  <a:solidFill>
                    <a:srgbClr val="92D050"/>
                  </a:solidFill>
                  <a:prstDash val="solid"/>
                </a:ln>
                <a:solidFill>
                  <a:srgbClr val="92D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 + W</a:t>
            </a:r>
            <a:r>
              <a:rPr lang="en-IN" sz="3600" b="1" baseline="-25000" dirty="0">
                <a:ln w="9525">
                  <a:solidFill>
                    <a:srgbClr val="92D050"/>
                  </a:solidFill>
                  <a:prstDash val="solid"/>
                </a:ln>
                <a:solidFill>
                  <a:srgbClr val="92D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B</a:t>
            </a:r>
            <a:r>
              <a:rPr lang="en-IN" sz="3600" b="1" dirty="0">
                <a:ln w="9525">
                  <a:solidFill>
                    <a:srgbClr val="92D050"/>
                  </a:solidFill>
                  <a:prstDash val="solid"/>
                </a:ln>
                <a:solidFill>
                  <a:srgbClr val="92D050"/>
                </a:solidFill>
                <a:effectLst>
                  <a:outerShdw blurRad="12700" dist="38100" dir="2700000" algn="tl" rotWithShape="0">
                    <a:schemeClr val="accent5">
                      <a:lumMod val="60000"/>
                      <a:lumOff val="40000"/>
                    </a:schemeClr>
                  </a:outerShdw>
                </a:effectLst>
                <a:latin typeface="Tahoma" panose="020B0604030504040204" pitchFamily="34" charset="0"/>
                <a:ea typeface="Tahoma" panose="020B0604030504040204" pitchFamily="34" charset="0"/>
                <a:cs typeface="Tahoma" panose="020B0604030504040204" pitchFamily="34" charset="0"/>
              </a:rPr>
              <a:t> :</a:t>
            </a:r>
          </a:p>
          <a:p>
            <a:r>
              <a:rPr lang="en-IN" sz="2800" dirty="0"/>
              <a:t>	</a:t>
            </a:r>
          </a:p>
          <a:p>
            <a:r>
              <a:rPr lang="en-IN" sz="2800" dirty="0"/>
              <a:t>	CH</a:t>
            </a:r>
            <a:r>
              <a:rPr lang="en-IN" sz="2800" baseline="-25000" dirty="0"/>
              <a:t>3</a:t>
            </a:r>
            <a:r>
              <a:rPr lang="en-IN" sz="2800" dirty="0"/>
              <a:t>COONH</a:t>
            </a:r>
            <a:r>
              <a:rPr lang="en-IN" sz="2800" baseline="-25000" dirty="0"/>
              <a:t>4</a:t>
            </a:r>
            <a:r>
              <a:rPr lang="en-IN" sz="2800" dirty="0"/>
              <a:t>                     CH</a:t>
            </a:r>
            <a:r>
              <a:rPr lang="en-IN" sz="2800" baseline="-25000" dirty="0"/>
              <a:t>3</a:t>
            </a:r>
            <a:r>
              <a:rPr lang="en-IN" sz="2800" dirty="0"/>
              <a:t>COO</a:t>
            </a:r>
            <a:r>
              <a:rPr lang="en-IN" sz="2800" baseline="30000" dirty="0"/>
              <a:t>-</a:t>
            </a:r>
            <a:r>
              <a:rPr lang="en-IN" sz="2800" dirty="0"/>
              <a:t> 	+ 		NH</a:t>
            </a:r>
            <a:r>
              <a:rPr lang="en-IN" sz="2800" baseline="-25000" dirty="0"/>
              <a:t>4</a:t>
            </a:r>
            <a:r>
              <a:rPr lang="en-IN" sz="2800" baseline="30000" dirty="0"/>
              <a:t>+</a:t>
            </a:r>
            <a:r>
              <a:rPr lang="en-IN" sz="2800" dirty="0"/>
              <a:t> </a:t>
            </a:r>
          </a:p>
          <a:p>
            <a:r>
              <a:rPr lang="en-IN" sz="2800" dirty="0"/>
              <a:t>								  Hydrolysis           </a:t>
            </a:r>
            <a:r>
              <a:rPr lang="en-IN" sz="2800" dirty="0" err="1"/>
              <a:t>Hydrolysis</a:t>
            </a:r>
            <a:endParaRPr lang="en-IN" sz="2800" dirty="0"/>
          </a:p>
          <a:p>
            <a:endParaRPr lang="en-IN" sz="2800" dirty="0"/>
          </a:p>
          <a:p>
            <a:r>
              <a:rPr lang="en-IN" sz="2800" dirty="0"/>
              <a:t>	CH</a:t>
            </a:r>
            <a:r>
              <a:rPr lang="en-IN" sz="2800" baseline="-25000" dirty="0"/>
              <a:t>3</a:t>
            </a:r>
            <a:r>
              <a:rPr lang="en-IN" sz="2800" dirty="0"/>
              <a:t>COO</a:t>
            </a:r>
            <a:r>
              <a:rPr lang="en-IN" sz="2800" baseline="30000" dirty="0"/>
              <a:t>-</a:t>
            </a:r>
            <a:r>
              <a:rPr lang="en-IN" sz="2800" dirty="0"/>
              <a:t> + NH</a:t>
            </a:r>
            <a:r>
              <a:rPr lang="en-IN" sz="2800" baseline="-25000" dirty="0"/>
              <a:t>4</a:t>
            </a:r>
            <a:r>
              <a:rPr lang="en-IN" sz="2800" baseline="30000" dirty="0"/>
              <a:t>+</a:t>
            </a:r>
            <a:r>
              <a:rPr lang="en-IN" sz="2800" dirty="0"/>
              <a:t>                     CH</a:t>
            </a:r>
            <a:r>
              <a:rPr lang="en-IN" sz="2800" baseline="-25000" dirty="0"/>
              <a:t>3</a:t>
            </a:r>
            <a:r>
              <a:rPr lang="en-IN" sz="2800" dirty="0"/>
              <a:t>COOH + NH</a:t>
            </a:r>
            <a:r>
              <a:rPr lang="en-IN" sz="2800" baseline="-25000" dirty="0"/>
              <a:t>4</a:t>
            </a:r>
            <a:r>
              <a:rPr lang="en-IN" sz="2800" dirty="0"/>
              <a:t>OH</a:t>
            </a:r>
          </a:p>
          <a:p>
            <a:endParaRPr lang="en-IN" sz="2800" dirty="0"/>
          </a:p>
          <a:p>
            <a:r>
              <a:rPr lang="en-IN" sz="2800" dirty="0"/>
              <a:t>	pH </a:t>
            </a:r>
            <a:r>
              <a:rPr lang="en-IN" sz="2800" dirty="0">
                <a:sym typeface="Symbol" panose="05050102010706020507" pitchFamily="18" charset="2"/>
              </a:rPr>
              <a:t> 7 </a:t>
            </a:r>
          </a:p>
          <a:p>
            <a:r>
              <a:rPr lang="en-IN" sz="2800" dirty="0">
                <a:sym typeface="Symbol" panose="05050102010706020507" pitchFamily="18" charset="2"/>
              </a:rPr>
              <a:t>	pH = 7 + 1/2  (</a:t>
            </a:r>
            <a:r>
              <a:rPr lang="en-IN" sz="2800" dirty="0" err="1">
                <a:sym typeface="Symbol" panose="05050102010706020507" pitchFamily="18" charset="2"/>
              </a:rPr>
              <a:t>pK</a:t>
            </a:r>
            <a:r>
              <a:rPr lang="en-IN" sz="2800" baseline="-25000" dirty="0" err="1">
                <a:sym typeface="Symbol" panose="05050102010706020507" pitchFamily="18" charset="2"/>
              </a:rPr>
              <a:t>a</a:t>
            </a:r>
            <a:r>
              <a:rPr lang="en-IN" sz="2800" dirty="0">
                <a:sym typeface="Symbol" panose="05050102010706020507" pitchFamily="18" charset="2"/>
              </a:rPr>
              <a:t> – </a:t>
            </a:r>
            <a:r>
              <a:rPr lang="en-IN" sz="2800" dirty="0" err="1">
                <a:sym typeface="Symbol" panose="05050102010706020507" pitchFamily="18" charset="2"/>
              </a:rPr>
              <a:t>pK</a:t>
            </a:r>
            <a:r>
              <a:rPr lang="en-IN" sz="2800" baseline="-25000" dirty="0" err="1">
                <a:sym typeface="Symbol" panose="05050102010706020507" pitchFamily="18" charset="2"/>
              </a:rPr>
              <a:t>b</a:t>
            </a:r>
            <a:r>
              <a:rPr lang="en-IN" sz="2800" dirty="0">
                <a:sym typeface="Symbol" panose="05050102010706020507" pitchFamily="18" charset="2"/>
              </a:rPr>
              <a:t>)</a:t>
            </a:r>
            <a:endParaRPr lang="en-IN" sz="2800" dirty="0"/>
          </a:p>
        </p:txBody>
      </p:sp>
      <p:pic>
        <p:nvPicPr>
          <p:cNvPr id="2" name="Picture 1">
            <a:extLst>
              <a:ext uri="{FF2B5EF4-FFF2-40B4-BE49-F238E27FC236}">
                <a16:creationId xmlns:a16="http://schemas.microsoft.com/office/drawing/2014/main" id="{9304C238-71D3-BAC8-059E-FE5B7D885D99}"/>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52FD1C6E-D454-4FCC-A552-BEB3D586FB37}"/>
              </a:ext>
            </a:extLst>
          </p:cNvPr>
          <p:cNvGraphicFramePr>
            <a:graphicFrameLocks noChangeAspect="1"/>
          </p:cNvGraphicFramePr>
          <p:nvPr>
            <p:extLst>
              <p:ext uri="{D42A27DB-BD31-4B8C-83A1-F6EECF244321}">
                <p14:modId xmlns:p14="http://schemas.microsoft.com/office/powerpoint/2010/main" val="1023506686"/>
              </p:ext>
            </p:extLst>
          </p:nvPr>
        </p:nvGraphicFramePr>
        <p:xfrm>
          <a:off x="3581365" y="2885280"/>
          <a:ext cx="1507135" cy="556155"/>
        </p:xfrm>
        <a:graphic>
          <a:graphicData uri="http://schemas.openxmlformats.org/presentationml/2006/ole">
            <mc:AlternateContent xmlns:mc="http://schemas.openxmlformats.org/markup-compatibility/2006">
              <mc:Choice xmlns:v="urn:schemas-microsoft-com:vml" Requires="v">
                <p:oleObj name="Equation" r:id="rId3" imgW="562868" imgH="208173" progId="Equation.DSMT4">
                  <p:embed/>
                </p:oleObj>
              </mc:Choice>
              <mc:Fallback>
                <p:oleObj name="Equation" r:id="rId3" imgW="562868" imgH="208173" progId="Equation.DSMT4">
                  <p:embed/>
                  <p:pic>
                    <p:nvPicPr>
                      <p:cNvPr id="0" name=""/>
                      <p:cNvPicPr/>
                      <p:nvPr/>
                    </p:nvPicPr>
                    <p:blipFill>
                      <a:blip r:embed="rId4"/>
                      <a:stretch>
                        <a:fillRect/>
                      </a:stretch>
                    </p:blipFill>
                    <p:spPr>
                      <a:xfrm>
                        <a:off x="3581365" y="2885280"/>
                        <a:ext cx="1507135" cy="55615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22D6532-EF90-4F37-29DC-1C1A3782CB12}"/>
              </a:ext>
            </a:extLst>
          </p:cNvPr>
          <p:cNvGraphicFramePr>
            <a:graphicFrameLocks noChangeAspect="1"/>
          </p:cNvGraphicFramePr>
          <p:nvPr>
            <p:extLst>
              <p:ext uri="{D42A27DB-BD31-4B8C-83A1-F6EECF244321}">
                <p14:modId xmlns:p14="http://schemas.microsoft.com/office/powerpoint/2010/main" val="978304036"/>
              </p:ext>
            </p:extLst>
          </p:nvPr>
        </p:nvGraphicFramePr>
        <p:xfrm>
          <a:off x="3189288" y="1589820"/>
          <a:ext cx="1256998" cy="556155"/>
        </p:xfrm>
        <a:graphic>
          <a:graphicData uri="http://schemas.openxmlformats.org/presentationml/2006/ole">
            <mc:AlternateContent xmlns:mc="http://schemas.openxmlformats.org/markup-compatibility/2006">
              <mc:Choice xmlns:v="urn:schemas-microsoft-com:vml" Requires="v">
                <p:oleObj name="Equation" r:id="rId5" imgW="440717" imgH="196009" progId="Equation.DSMT4">
                  <p:embed/>
                </p:oleObj>
              </mc:Choice>
              <mc:Fallback>
                <p:oleObj name="Equation" r:id="rId5" imgW="440717" imgH="196009" progId="Equation.DSMT4">
                  <p:embed/>
                  <p:pic>
                    <p:nvPicPr>
                      <p:cNvPr id="0" name=""/>
                      <p:cNvPicPr/>
                      <p:nvPr/>
                    </p:nvPicPr>
                    <p:blipFill>
                      <a:blip r:embed="rId6"/>
                      <a:stretch>
                        <a:fillRect/>
                      </a:stretch>
                    </p:blipFill>
                    <p:spPr>
                      <a:xfrm>
                        <a:off x="3189288" y="1589820"/>
                        <a:ext cx="1256998" cy="556155"/>
                      </a:xfrm>
                      <a:prstGeom prst="rect">
                        <a:avLst/>
                      </a:prstGeom>
                    </p:spPr>
                  </p:pic>
                </p:oleObj>
              </mc:Fallback>
            </mc:AlternateContent>
          </a:graphicData>
        </a:graphic>
      </p:graphicFrame>
    </p:spTree>
    <p:extLst>
      <p:ext uri="{BB962C8B-B14F-4D97-AF65-F5344CB8AC3E}">
        <p14:creationId xmlns:p14="http://schemas.microsoft.com/office/powerpoint/2010/main" val="18157089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71282-0076-3632-302C-B9EA68A0D83A}"/>
              </a:ext>
            </a:extLst>
          </p:cNvPr>
          <p:cNvSpPr txBox="1"/>
          <p:nvPr/>
        </p:nvSpPr>
        <p:spPr>
          <a:xfrm>
            <a:off x="660400" y="643467"/>
            <a:ext cx="10735733" cy="4524315"/>
          </a:xfrm>
          <a:prstGeom prst="rect">
            <a:avLst/>
          </a:prstGeom>
          <a:noFill/>
        </p:spPr>
        <p:txBody>
          <a:bodyPr wrap="square" rtlCol="0">
            <a:spAutoFit/>
          </a:bodyPr>
          <a:lstStyle/>
          <a:p>
            <a:r>
              <a:rPr lang="en-IN" sz="3600" b="1" spc="50" dirty="0">
                <a:ln w="0">
                  <a:solidFill>
                    <a:srgbClr val="FFFF00"/>
                  </a:solidFill>
                </a:ln>
                <a:solidFill>
                  <a:srgbClr val="92D050"/>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Buffer solutions:</a:t>
            </a:r>
          </a:p>
          <a:p>
            <a:endParaRPr lang="en-IN" sz="2800" dirty="0"/>
          </a:p>
          <a:p>
            <a:pPr algn="ctr"/>
            <a:r>
              <a:rPr lang="en-IN" sz="2800" dirty="0"/>
              <a:t>Solutions which resist a change in pH upon </a:t>
            </a:r>
          </a:p>
          <a:p>
            <a:pPr algn="ctr"/>
            <a:r>
              <a:rPr lang="en-IN" sz="2800" dirty="0"/>
              <a:t>addition of small amount of Acid / Base.</a:t>
            </a:r>
          </a:p>
          <a:p>
            <a:endParaRPr lang="en-IN" sz="2800" dirty="0"/>
          </a:p>
          <a:p>
            <a:endParaRPr lang="en-IN" sz="2800" dirty="0"/>
          </a:p>
          <a:p>
            <a:pPr algn="ctr"/>
            <a:r>
              <a:rPr lang="en-IN" sz="2800" dirty="0" err="1"/>
              <a:t>Ioned</a:t>
            </a:r>
            <a:r>
              <a:rPr lang="en-IN" sz="2800" dirty="0"/>
              <a:t> Buffer                                Simple Buffer</a:t>
            </a:r>
          </a:p>
          <a:p>
            <a:endParaRPr lang="en-IN" sz="2800" dirty="0"/>
          </a:p>
          <a:p>
            <a:endParaRPr lang="en-IN" sz="2800" dirty="0"/>
          </a:p>
          <a:p>
            <a:r>
              <a:rPr lang="en-IN" sz="2800" dirty="0"/>
              <a:t>         Acidic Buffer          Basic Buffer                   Salt of W</a:t>
            </a:r>
            <a:r>
              <a:rPr lang="en-IN" sz="2800" baseline="-25000" dirty="0"/>
              <a:t>A</a:t>
            </a:r>
            <a:r>
              <a:rPr lang="en-IN" sz="2800" dirty="0"/>
              <a:t> &amp; W</a:t>
            </a:r>
            <a:r>
              <a:rPr lang="en-IN" sz="2800" baseline="-25000" dirty="0"/>
              <a:t>B</a:t>
            </a:r>
            <a:r>
              <a:rPr lang="en-IN" sz="2800" dirty="0"/>
              <a:t> </a:t>
            </a:r>
          </a:p>
        </p:txBody>
      </p:sp>
      <p:sp>
        <p:nvSpPr>
          <p:cNvPr id="5" name="Rectangle 4">
            <a:extLst>
              <a:ext uri="{FF2B5EF4-FFF2-40B4-BE49-F238E27FC236}">
                <a16:creationId xmlns:a16="http://schemas.microsoft.com/office/drawing/2014/main" id="{FE40D8DC-D435-9616-DBE4-96CDEF5CD374}"/>
              </a:ext>
            </a:extLst>
          </p:cNvPr>
          <p:cNvSpPr/>
          <p:nvPr/>
        </p:nvSpPr>
        <p:spPr>
          <a:xfrm>
            <a:off x="2760133" y="1557867"/>
            <a:ext cx="6383867" cy="999067"/>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en-IN"/>
          </a:p>
        </p:txBody>
      </p:sp>
      <p:cxnSp>
        <p:nvCxnSpPr>
          <p:cNvPr id="7" name="Straight Connector 6">
            <a:extLst>
              <a:ext uri="{FF2B5EF4-FFF2-40B4-BE49-F238E27FC236}">
                <a16:creationId xmlns:a16="http://schemas.microsoft.com/office/drawing/2014/main" id="{C3F3608F-7247-AF3D-7D0D-CF0C4DCA278A}"/>
              </a:ext>
            </a:extLst>
          </p:cNvPr>
          <p:cNvCxnSpPr/>
          <p:nvPr/>
        </p:nvCxnSpPr>
        <p:spPr>
          <a:xfrm flipH="1">
            <a:off x="4487333" y="2556934"/>
            <a:ext cx="1524000" cy="643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197FF44-AA94-0733-F604-D61D833C42D3}"/>
              </a:ext>
            </a:extLst>
          </p:cNvPr>
          <p:cNvCxnSpPr>
            <a:cxnSpLocks/>
            <a:stCxn id="5" idx="2"/>
          </p:cNvCxnSpPr>
          <p:nvPr/>
        </p:nvCxnSpPr>
        <p:spPr>
          <a:xfrm>
            <a:off x="5952067" y="2556934"/>
            <a:ext cx="1786466" cy="643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95A43E-9FC9-6676-8BC4-D038EF54A366}"/>
              </a:ext>
            </a:extLst>
          </p:cNvPr>
          <p:cNvCxnSpPr/>
          <p:nvPr/>
        </p:nvCxnSpPr>
        <p:spPr>
          <a:xfrm flipH="1">
            <a:off x="2760133" y="3793068"/>
            <a:ext cx="745067" cy="643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070622C-AC96-FBFB-549D-EE196E8D4729}"/>
              </a:ext>
            </a:extLst>
          </p:cNvPr>
          <p:cNvCxnSpPr/>
          <p:nvPr/>
        </p:nvCxnSpPr>
        <p:spPr>
          <a:xfrm>
            <a:off x="3505200" y="3793068"/>
            <a:ext cx="711200" cy="643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E76C328-B10C-2430-1E1E-E8B429F578C8}"/>
              </a:ext>
            </a:extLst>
          </p:cNvPr>
          <p:cNvCxnSpPr/>
          <p:nvPr/>
        </p:nvCxnSpPr>
        <p:spPr>
          <a:xfrm>
            <a:off x="7975600" y="3793068"/>
            <a:ext cx="0" cy="7958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43F8E02-F164-CB77-DB18-B583EB50266A}"/>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7267327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74D4CD-FF07-6999-36FD-F29B3F8AEF9A}"/>
              </a:ext>
            </a:extLst>
          </p:cNvPr>
          <p:cNvSpPr txBox="1"/>
          <p:nvPr/>
        </p:nvSpPr>
        <p:spPr>
          <a:xfrm>
            <a:off x="609600" y="507999"/>
            <a:ext cx="10854267" cy="4955203"/>
          </a:xfrm>
          <a:prstGeom prst="rect">
            <a:avLst/>
          </a:prstGeom>
          <a:noFill/>
        </p:spPr>
        <p:txBody>
          <a:bodyPr wrap="square" rtlCol="0">
            <a:spAutoFit/>
          </a:bodyPr>
          <a:lstStyle/>
          <a:p>
            <a:r>
              <a:rPr lang="en-IN" sz="3600" b="1" dirty="0">
                <a:ln w="12700" cmpd="sng">
                  <a:solidFill>
                    <a:srgbClr val="7030A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Acidic Buffer &amp; pH calculation:</a:t>
            </a:r>
          </a:p>
          <a:p>
            <a:endParaRPr lang="en-IN" sz="2800" dirty="0"/>
          </a:p>
          <a:p>
            <a:r>
              <a:rPr lang="en-IN" sz="2800" dirty="0">
                <a:solidFill>
                  <a:srgbClr val="FF0000"/>
                </a:solidFill>
              </a:rPr>
              <a:t>Preparation – </a:t>
            </a:r>
            <a:r>
              <a:rPr lang="en-IN" sz="2800" dirty="0"/>
              <a:t>	Weak acid + loss amount of strong base</a:t>
            </a:r>
          </a:p>
          <a:p>
            <a:r>
              <a:rPr lang="en-IN" sz="2800" dirty="0"/>
              <a:t>					</a:t>
            </a:r>
            <a:r>
              <a:rPr lang="en-IN" sz="2800" dirty="0" err="1"/>
              <a:t>Eg</a:t>
            </a:r>
            <a:r>
              <a:rPr lang="en-IN" sz="2800" dirty="0"/>
              <a:t>: 1 mol CH</a:t>
            </a:r>
            <a:r>
              <a:rPr lang="en-IN" sz="2800" baseline="-25000" dirty="0"/>
              <a:t>3</a:t>
            </a:r>
            <a:r>
              <a:rPr lang="en-IN" sz="2800" dirty="0"/>
              <a:t>COOH + 0.5 mol NaOH</a:t>
            </a:r>
          </a:p>
          <a:p>
            <a:r>
              <a:rPr lang="en-IN" sz="2800" dirty="0"/>
              <a:t>		     		- 	Solution of a weak acid and its salt with strong base</a:t>
            </a:r>
          </a:p>
          <a:p>
            <a:endParaRPr lang="en-IN" sz="2800" dirty="0"/>
          </a:p>
          <a:p>
            <a:r>
              <a:rPr lang="en-IN" sz="2800" dirty="0">
                <a:solidFill>
                  <a:srgbClr val="FF0000"/>
                </a:solidFill>
              </a:rPr>
              <a:t>pH calculation:</a:t>
            </a:r>
          </a:p>
          <a:p>
            <a:endParaRPr lang="en-IN" sz="2800" dirty="0"/>
          </a:p>
          <a:p>
            <a:endParaRPr lang="en-IN" sz="2800" dirty="0"/>
          </a:p>
          <a:p>
            <a:endParaRPr lang="en-IN" sz="2800" dirty="0"/>
          </a:p>
          <a:p>
            <a:r>
              <a:rPr lang="en-IN" sz="2800" dirty="0"/>
              <a:t>			- Henderson </a:t>
            </a:r>
            <a:r>
              <a:rPr lang="en-IN" sz="2800" dirty="0" err="1"/>
              <a:t>Hasselbalch</a:t>
            </a:r>
            <a:r>
              <a:rPr lang="en-IN" sz="2800" dirty="0"/>
              <a:t> equation</a:t>
            </a:r>
            <a:r>
              <a:rPr lang="en-IN" dirty="0"/>
              <a:t>		</a:t>
            </a:r>
          </a:p>
        </p:txBody>
      </p:sp>
      <p:pic>
        <p:nvPicPr>
          <p:cNvPr id="2" name="Picture 1">
            <a:extLst>
              <a:ext uri="{FF2B5EF4-FFF2-40B4-BE49-F238E27FC236}">
                <a16:creationId xmlns:a16="http://schemas.microsoft.com/office/drawing/2014/main" id="{9F175F9E-BFA8-2AD8-74E8-016D06181AD0}"/>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C9C652DC-2F10-7936-8E7D-282980F368F6}"/>
              </a:ext>
            </a:extLst>
          </p:cNvPr>
          <p:cNvGraphicFramePr>
            <a:graphicFrameLocks noChangeAspect="1"/>
          </p:cNvGraphicFramePr>
          <p:nvPr>
            <p:extLst>
              <p:ext uri="{D42A27DB-BD31-4B8C-83A1-F6EECF244321}">
                <p14:modId xmlns:p14="http://schemas.microsoft.com/office/powerpoint/2010/main" val="3588372855"/>
              </p:ext>
            </p:extLst>
          </p:nvPr>
        </p:nvGraphicFramePr>
        <p:xfrm>
          <a:off x="2368549" y="4011613"/>
          <a:ext cx="2946401" cy="925353"/>
        </p:xfrm>
        <a:graphic>
          <a:graphicData uri="http://schemas.openxmlformats.org/presentationml/2006/ole">
            <mc:AlternateContent xmlns:mc="http://schemas.openxmlformats.org/markup-compatibility/2006">
              <mc:Choice xmlns:v="urn:schemas-microsoft-com:vml" Requires="v">
                <p:oleObj name="Equation" r:id="rId3" imgW="1016077" imgH="318688" progId="Equation.DSMT4">
                  <p:embed/>
                </p:oleObj>
              </mc:Choice>
              <mc:Fallback>
                <p:oleObj name="Equation" r:id="rId3" imgW="1016077" imgH="318688" progId="Equation.DSMT4">
                  <p:embed/>
                  <p:pic>
                    <p:nvPicPr>
                      <p:cNvPr id="0" name=""/>
                      <p:cNvPicPr/>
                      <p:nvPr/>
                    </p:nvPicPr>
                    <p:blipFill>
                      <a:blip r:embed="rId4"/>
                      <a:stretch>
                        <a:fillRect/>
                      </a:stretch>
                    </p:blipFill>
                    <p:spPr>
                      <a:xfrm>
                        <a:off x="2368549" y="4011613"/>
                        <a:ext cx="2946401" cy="925353"/>
                      </a:xfrm>
                      <a:prstGeom prst="rect">
                        <a:avLst/>
                      </a:prstGeom>
                    </p:spPr>
                  </p:pic>
                </p:oleObj>
              </mc:Fallback>
            </mc:AlternateContent>
          </a:graphicData>
        </a:graphic>
      </p:graphicFrame>
    </p:spTree>
    <p:extLst>
      <p:ext uri="{BB962C8B-B14F-4D97-AF65-F5344CB8AC3E}">
        <p14:creationId xmlns:p14="http://schemas.microsoft.com/office/powerpoint/2010/main" val="11500469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504BFE-4D6D-3EEA-6642-65BA2253AFF5}"/>
              </a:ext>
            </a:extLst>
          </p:cNvPr>
          <p:cNvSpPr txBox="1"/>
          <p:nvPr/>
        </p:nvSpPr>
        <p:spPr>
          <a:xfrm>
            <a:off x="609600" y="575733"/>
            <a:ext cx="10905067" cy="5816977"/>
          </a:xfrm>
          <a:prstGeom prst="rect">
            <a:avLst/>
          </a:prstGeom>
          <a:noFill/>
        </p:spPr>
        <p:txBody>
          <a:bodyPr wrap="square" rtlCol="0">
            <a:spAutoFit/>
          </a:bodyPr>
          <a:lstStyle/>
          <a:p>
            <a:r>
              <a:rPr lang="en-IN" sz="3600" b="1" dirty="0">
                <a:ln w="6600">
                  <a:solidFill>
                    <a:srgbClr val="92D050"/>
                  </a:solidFill>
                  <a:prstDash val="solid"/>
                </a:ln>
                <a:solidFill>
                  <a:srgbClr val="92D05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Basic Buffer and pOH calculation</a:t>
            </a:r>
          </a:p>
          <a:p>
            <a:endParaRPr lang="en-IN" sz="2800" dirty="0"/>
          </a:p>
          <a:p>
            <a:r>
              <a:rPr lang="en-IN" sz="2800" dirty="0">
                <a:solidFill>
                  <a:srgbClr val="FF0000"/>
                </a:solidFill>
              </a:rPr>
              <a:t>Preparation: </a:t>
            </a:r>
            <a:r>
              <a:rPr lang="en-IN" sz="2800" dirty="0"/>
              <a:t>	Weak base + less amount of strong acid</a:t>
            </a:r>
          </a:p>
          <a:p>
            <a:r>
              <a:rPr lang="en-IN" sz="2800" dirty="0"/>
              <a:t>					</a:t>
            </a:r>
            <a:r>
              <a:rPr lang="en-IN" sz="2800" dirty="0" err="1"/>
              <a:t>eg</a:t>
            </a:r>
            <a:r>
              <a:rPr lang="en-IN" sz="2800" dirty="0"/>
              <a:t>: NH</a:t>
            </a:r>
            <a:r>
              <a:rPr lang="en-IN" sz="2800" baseline="-25000" dirty="0"/>
              <a:t>4</a:t>
            </a:r>
            <a:r>
              <a:rPr lang="en-IN" sz="2800" dirty="0"/>
              <a:t>OH 	+ 	HCl</a:t>
            </a:r>
          </a:p>
          <a:p>
            <a:r>
              <a:rPr lang="en-IN" sz="2800" dirty="0"/>
              <a:t>									less amount</a:t>
            </a:r>
          </a:p>
          <a:p>
            <a:r>
              <a:rPr lang="en-IN" sz="2800" dirty="0"/>
              <a:t>		   : 	Solution of weak base and its salt with strong acid.</a:t>
            </a:r>
          </a:p>
          <a:p>
            <a:r>
              <a:rPr lang="en-IN" sz="2800" dirty="0"/>
              <a:t>			</a:t>
            </a:r>
            <a:r>
              <a:rPr lang="en-IN" sz="2800" dirty="0" err="1"/>
              <a:t>eg</a:t>
            </a:r>
            <a:r>
              <a:rPr lang="en-IN" sz="2800" dirty="0"/>
              <a:t>: NH</a:t>
            </a:r>
            <a:r>
              <a:rPr lang="en-IN" sz="2800" baseline="-25000" dirty="0"/>
              <a:t>4</a:t>
            </a:r>
            <a:r>
              <a:rPr lang="en-IN" sz="2800" dirty="0"/>
              <a:t>OH &amp; NH</a:t>
            </a:r>
            <a:r>
              <a:rPr lang="en-IN" sz="2800" baseline="-25000" dirty="0"/>
              <a:t>4</a:t>
            </a:r>
            <a:r>
              <a:rPr lang="en-IN" sz="2800" dirty="0"/>
              <a:t>Cl</a:t>
            </a:r>
          </a:p>
          <a:p>
            <a:endParaRPr lang="en-IN" sz="2800" dirty="0"/>
          </a:p>
          <a:p>
            <a:r>
              <a:rPr lang="en-IN" sz="2800" dirty="0">
                <a:solidFill>
                  <a:srgbClr val="FF0000"/>
                </a:solidFill>
              </a:rPr>
              <a:t>P</a:t>
            </a:r>
            <a:r>
              <a:rPr lang="en-IN" sz="2800" baseline="30000" dirty="0">
                <a:solidFill>
                  <a:srgbClr val="FF0000"/>
                </a:solidFill>
              </a:rPr>
              <a:t>OH</a:t>
            </a:r>
            <a:r>
              <a:rPr lang="en-IN" sz="2800" dirty="0">
                <a:solidFill>
                  <a:srgbClr val="FF0000"/>
                </a:solidFill>
              </a:rPr>
              <a:t> Calculation:</a:t>
            </a:r>
          </a:p>
          <a:p>
            <a:endParaRPr lang="en-IN" sz="2800" dirty="0"/>
          </a:p>
          <a:p>
            <a:endParaRPr lang="en-IN" sz="2800" dirty="0"/>
          </a:p>
          <a:p>
            <a:endParaRPr lang="en-IN" sz="2800" dirty="0"/>
          </a:p>
          <a:p>
            <a:r>
              <a:rPr lang="en-IN" sz="2800" dirty="0"/>
              <a:t>		Henderson </a:t>
            </a:r>
            <a:r>
              <a:rPr lang="en-IN" sz="2800" dirty="0" err="1"/>
              <a:t>Hasselbalch</a:t>
            </a:r>
            <a:r>
              <a:rPr lang="en-IN" sz="2800" dirty="0"/>
              <a:t> equation </a:t>
            </a:r>
          </a:p>
        </p:txBody>
      </p:sp>
      <p:pic>
        <p:nvPicPr>
          <p:cNvPr id="2" name="Picture 1">
            <a:extLst>
              <a:ext uri="{FF2B5EF4-FFF2-40B4-BE49-F238E27FC236}">
                <a16:creationId xmlns:a16="http://schemas.microsoft.com/office/drawing/2014/main" id="{DB7160DC-F849-7B3E-81C5-87BFF6F1EEE7}"/>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83F34C4E-D5F6-447E-1DB6-5939E414FB25}"/>
              </a:ext>
            </a:extLst>
          </p:cNvPr>
          <p:cNvGraphicFramePr>
            <a:graphicFrameLocks noChangeAspect="1"/>
          </p:cNvGraphicFramePr>
          <p:nvPr>
            <p:extLst>
              <p:ext uri="{D42A27DB-BD31-4B8C-83A1-F6EECF244321}">
                <p14:modId xmlns:p14="http://schemas.microsoft.com/office/powerpoint/2010/main" val="174388059"/>
              </p:ext>
            </p:extLst>
          </p:nvPr>
        </p:nvGraphicFramePr>
        <p:xfrm>
          <a:off x="2549525" y="4783138"/>
          <a:ext cx="3108325" cy="942341"/>
        </p:xfrm>
        <a:graphic>
          <a:graphicData uri="http://schemas.openxmlformats.org/presentationml/2006/ole">
            <mc:AlternateContent xmlns:mc="http://schemas.openxmlformats.org/markup-compatibility/2006">
              <mc:Choice xmlns:v="urn:schemas-microsoft-com:vml" Requires="v">
                <p:oleObj name="Equation" r:id="rId3" imgW="1052514" imgH="318688" progId="Equation.DSMT4">
                  <p:embed/>
                </p:oleObj>
              </mc:Choice>
              <mc:Fallback>
                <p:oleObj name="Equation" r:id="rId3" imgW="1052514" imgH="318688" progId="Equation.DSMT4">
                  <p:embed/>
                  <p:pic>
                    <p:nvPicPr>
                      <p:cNvPr id="0" name=""/>
                      <p:cNvPicPr/>
                      <p:nvPr/>
                    </p:nvPicPr>
                    <p:blipFill>
                      <a:blip r:embed="rId4"/>
                      <a:stretch>
                        <a:fillRect/>
                      </a:stretch>
                    </p:blipFill>
                    <p:spPr>
                      <a:xfrm>
                        <a:off x="2549525" y="4783138"/>
                        <a:ext cx="3108325" cy="942341"/>
                      </a:xfrm>
                      <a:prstGeom prst="rect">
                        <a:avLst/>
                      </a:prstGeom>
                    </p:spPr>
                  </p:pic>
                </p:oleObj>
              </mc:Fallback>
            </mc:AlternateContent>
          </a:graphicData>
        </a:graphic>
      </p:graphicFrame>
    </p:spTree>
    <p:extLst>
      <p:ext uri="{BB962C8B-B14F-4D97-AF65-F5344CB8AC3E}">
        <p14:creationId xmlns:p14="http://schemas.microsoft.com/office/powerpoint/2010/main" val="19408467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6" name="TextBox 5">
            <a:extLst>
              <a:ext uri="{FF2B5EF4-FFF2-40B4-BE49-F238E27FC236}">
                <a16:creationId xmlns:a16="http://schemas.microsoft.com/office/drawing/2014/main" id="{F248603D-D25B-073D-8F85-0B3C5F4CBE3D}"/>
              </a:ext>
            </a:extLst>
          </p:cNvPr>
          <p:cNvSpPr txBox="1"/>
          <p:nvPr/>
        </p:nvSpPr>
        <p:spPr>
          <a:xfrm>
            <a:off x="914399" y="752475"/>
            <a:ext cx="9444495" cy="2914196"/>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50 ml of 2N acetic acid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a</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=1.8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mixed with 10 ml of 1N sodium acetate solution will have an approximate pH of</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4			2. 5				3. 6					4. 7</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36.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Find the pH of solution prepared by mixing 25ml of a 0.5M 	solution of HC1, 10ml of 	a 0.5M solution of NaOH and 15ml 	of water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865505" marR="179705" indent="-457200">
              <a:lnSpc>
                <a:spcPct val="107000"/>
              </a:lnSpc>
              <a:spcBef>
                <a:spcPts val="50"/>
              </a:spcBef>
              <a:spcAft>
                <a:spcPts val="50"/>
              </a:spcAft>
              <a:buAutoNum type="arabicPeriod"/>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0.8239			2. 1.0029	</a:t>
            </a:r>
            <a:r>
              <a:rPr lang="en-IN" sz="2400" kern="100" dirty="0">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1.0239			4. 1.8239</a:t>
            </a:r>
          </a:p>
        </p:txBody>
      </p:sp>
      <p:sp>
        <p:nvSpPr>
          <p:cNvPr id="10" name="TextBox 9">
            <a:extLst>
              <a:ext uri="{FF2B5EF4-FFF2-40B4-BE49-F238E27FC236}">
                <a16:creationId xmlns:a16="http://schemas.microsoft.com/office/drawing/2014/main" id="{1946236F-0DBD-CEC0-0DB3-80851601923B}"/>
              </a:ext>
            </a:extLst>
          </p:cNvPr>
          <p:cNvSpPr txBox="1"/>
          <p:nvPr/>
        </p:nvSpPr>
        <p:spPr>
          <a:xfrm>
            <a:off x="914398" y="3867834"/>
            <a:ext cx="9944101" cy="2439129"/>
          </a:xfrm>
          <a:prstGeom prst="rect">
            <a:avLst/>
          </a:prstGeom>
          <a:noFill/>
        </p:spPr>
        <p:txBody>
          <a:bodyPr wrap="square">
            <a:spAutoFit/>
          </a:bodyPr>
          <a:lstStyle/>
          <a:p>
            <a:pPr marR="179705" lvl="0">
              <a:lnSpc>
                <a:spcPct val="150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37. </a:t>
            </a:r>
            <a:r>
              <a:rPr lang="en-IN" sz="2400" dirty="0">
                <a:effectLst/>
                <a:latin typeface="Tahoma" panose="020B0604030504040204" pitchFamily="34" charset="0"/>
                <a:ea typeface="Calibri" panose="020F0502020204030204" pitchFamily="34" charset="0"/>
              </a:rPr>
              <a:t>The pH of a simple sodium acetate buffer is given by pH=</a:t>
            </a:r>
            <a:r>
              <a:rPr lang="en-IN" sz="2400" dirty="0" err="1">
                <a:effectLst/>
                <a:latin typeface="Tahoma" panose="020B0604030504040204" pitchFamily="34" charset="0"/>
                <a:ea typeface="Calibri" panose="020F0502020204030204" pitchFamily="34" charset="0"/>
              </a:rPr>
              <a:t>pK</a:t>
            </a:r>
            <a:r>
              <a:rPr lang="en-IN" sz="2400" baseline="-25000" dirty="0" err="1">
                <a:effectLst/>
                <a:latin typeface="Tahoma" panose="020B0604030504040204" pitchFamily="34" charset="0"/>
                <a:ea typeface="Calibri" panose="020F0502020204030204" pitchFamily="34" charset="0"/>
              </a:rPr>
              <a:t>a</a:t>
            </a:r>
            <a:r>
              <a:rPr lang="en-IN" sz="2400" dirty="0" err="1">
                <a:effectLst/>
                <a:latin typeface="Tahoma" panose="020B0604030504040204" pitchFamily="34" charset="0"/>
                <a:ea typeface="Calibri" panose="020F0502020204030204" pitchFamily="34" charset="0"/>
              </a:rPr>
              <a:t>+log</a:t>
            </a:r>
            <a:r>
              <a:rPr lang="en-IN" sz="2400" dirty="0">
                <a:effectLst/>
                <a:latin typeface="Tahoma" panose="020B0604030504040204" pitchFamily="34" charset="0"/>
                <a:ea typeface="Calibri" panose="020F0502020204030204" pitchFamily="34"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a</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of acetic acid = 1.8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If (Salt) = (Acid) = 0.1M, the pH 	of the solution would be about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1. 7				2. 4.7				3. 5.3					4.1.4</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graphicFrame>
        <p:nvGraphicFramePr>
          <p:cNvPr id="11" name="Object 10">
            <a:extLst>
              <a:ext uri="{FF2B5EF4-FFF2-40B4-BE49-F238E27FC236}">
                <a16:creationId xmlns:a16="http://schemas.microsoft.com/office/drawing/2014/main" id="{6CA28E0D-5983-6DDC-9303-EE05E97DC447}"/>
              </a:ext>
            </a:extLst>
          </p:cNvPr>
          <p:cNvGraphicFramePr>
            <a:graphicFrameLocks noChangeAspect="1"/>
          </p:cNvGraphicFramePr>
          <p:nvPr>
            <p:extLst>
              <p:ext uri="{D42A27DB-BD31-4B8C-83A1-F6EECF244321}">
                <p14:modId xmlns:p14="http://schemas.microsoft.com/office/powerpoint/2010/main" val="1459752364"/>
              </p:ext>
            </p:extLst>
          </p:nvPr>
        </p:nvGraphicFramePr>
        <p:xfrm>
          <a:off x="2762251" y="4427124"/>
          <a:ext cx="638174" cy="660274"/>
        </p:xfrm>
        <a:graphic>
          <a:graphicData uri="http://schemas.openxmlformats.org/presentationml/2006/ole">
            <mc:AlternateContent xmlns:mc="http://schemas.openxmlformats.org/markup-compatibility/2006">
              <mc:Choice xmlns:v="urn:schemas-microsoft-com:vml" Requires="v">
                <p:oleObj name="Equation" r:id="rId3" imgW="367148" imgH="379854" progId="Equation.DSMT4">
                  <p:embed/>
                </p:oleObj>
              </mc:Choice>
              <mc:Fallback>
                <p:oleObj name="Equation" r:id="rId3" imgW="367148" imgH="379854" progId="Equation.DSMT4">
                  <p:embed/>
                  <p:pic>
                    <p:nvPicPr>
                      <p:cNvPr id="0" name=""/>
                      <p:cNvPicPr/>
                      <p:nvPr/>
                    </p:nvPicPr>
                    <p:blipFill>
                      <a:blip r:embed="rId4"/>
                      <a:stretch>
                        <a:fillRect/>
                      </a:stretch>
                    </p:blipFill>
                    <p:spPr>
                      <a:xfrm>
                        <a:off x="2762251" y="4427124"/>
                        <a:ext cx="638174" cy="660274"/>
                      </a:xfrm>
                      <a:prstGeom prst="rect">
                        <a:avLst/>
                      </a:prstGeom>
                    </p:spPr>
                  </p:pic>
                </p:oleObj>
              </mc:Fallback>
            </mc:AlternateContent>
          </a:graphicData>
        </a:graphic>
      </p:graphicFrame>
    </p:spTree>
    <p:extLst>
      <p:ext uri="{BB962C8B-B14F-4D97-AF65-F5344CB8AC3E}">
        <p14:creationId xmlns:p14="http://schemas.microsoft.com/office/powerpoint/2010/main" val="19331498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222C732D-C2F9-2A10-693B-4B03A04C36DC}"/>
              </a:ext>
            </a:extLst>
          </p:cNvPr>
          <p:cNvSpPr txBox="1"/>
          <p:nvPr/>
        </p:nvSpPr>
        <p:spPr>
          <a:xfrm>
            <a:off x="1152525" y="1080501"/>
            <a:ext cx="9915526" cy="4227952"/>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38.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Which of the following solution will have pH close to 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100ml of M/10HC1 + 100ml of M/10 NaOH</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55ml of M/10 HC1 + 45ml of M/10 NaOH</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10ml of M/10 HC1 + 90ml of M/10 NaOH</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75ml of M/5 HC1 + 25ml of M/5 NaOH</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39.</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In a mixture of weak acid and its salt the ratio of concentration of 	acid to salt is increased ten-fold. The pH of the solution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Decreases by one	2. Increases by one-tenth</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Increases by one	4. Increases ten-fold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8357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6" name="TextBox 5">
            <a:extLst>
              <a:ext uri="{FF2B5EF4-FFF2-40B4-BE49-F238E27FC236}">
                <a16:creationId xmlns:a16="http://schemas.microsoft.com/office/drawing/2014/main" id="{7D2F7C4B-4C13-3AF2-8A1B-63D708AB3595}"/>
              </a:ext>
            </a:extLst>
          </p:cNvPr>
          <p:cNvSpPr txBox="1"/>
          <p:nvPr/>
        </p:nvSpPr>
        <p:spPr>
          <a:xfrm>
            <a:off x="1009649" y="752475"/>
            <a:ext cx="10058401" cy="5420908"/>
          </a:xfrm>
          <a:prstGeom prst="rect">
            <a:avLst/>
          </a:prstGeom>
          <a:noFill/>
        </p:spPr>
        <p:txBody>
          <a:bodyPr wrap="square">
            <a:spAutoFit/>
          </a:bodyPr>
          <a:lstStyle/>
          <a:p>
            <a:pPr marR="179705" lvl="0">
              <a:lnSpc>
                <a:spcPct val="107000"/>
              </a:lnSpc>
              <a:spcBef>
                <a:spcPts val="50"/>
              </a:spcBef>
              <a:spcAft>
                <a:spcPts val="50"/>
              </a:spcAft>
            </a:pPr>
            <a:r>
              <a:rPr lang="en-IN" sz="2400" dirty="0">
                <a:solidFill>
                  <a:srgbClr val="FFFF00"/>
                </a:solidFill>
                <a:effectLst/>
                <a:latin typeface="Tahoma" panose="020B0604030504040204" pitchFamily="34" charset="0"/>
                <a:ea typeface="Calibri" panose="020F0502020204030204" pitchFamily="34" charset="0"/>
              </a:rPr>
              <a:t>Q 40. </a:t>
            </a:r>
            <a:r>
              <a:rPr lang="en-IN" sz="2400" dirty="0">
                <a:effectLst/>
                <a:latin typeface="Tahoma" panose="020B0604030504040204" pitchFamily="34" charset="0"/>
                <a:ea typeface="Calibri" panose="020F0502020204030204" pitchFamily="34" charset="0"/>
              </a:rPr>
              <a:t>pH values of HCl and NaOH solutions each of strength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will be 	respectively</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2 and 2											2. 2 and 12</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12 and 2										4. 2 and 10</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IN" sz="2400" dirty="0">
                <a:solidFill>
                  <a:srgbClr val="FFFF00"/>
                </a:solidFill>
                <a:effectLst/>
                <a:latin typeface="Tahoma" panose="020B0604030504040204" pitchFamily="34" charset="0"/>
                <a:ea typeface="Calibri" panose="020F0502020204030204" pitchFamily="34" charset="0"/>
              </a:rPr>
              <a:t>Q 41.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If </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the degree of dissociation of weak dibasic organic acid and y is 	the hydrogen ion concentration, what is the initial concentration of 	acid</a:t>
            </a:r>
          </a:p>
          <a:p>
            <a:pPr>
              <a:lnSpc>
                <a:spcPct val="150000"/>
              </a:lnSpc>
            </a:pPr>
            <a:r>
              <a:rPr lang="en-IN" sz="2400" kern="100" dirty="0">
                <a:latin typeface="Tahoma" panose="020B0604030504040204" pitchFamily="34" charset="0"/>
                <a:ea typeface="Calibri" panose="020F0502020204030204" pitchFamily="34" charset="0"/>
                <a:cs typeface="Times New Roman" panose="02020603050405020304" pitchFamily="18" charset="0"/>
              </a:rPr>
              <a:t>	1.												2.				</a:t>
            </a:r>
          </a:p>
          <a:p>
            <a:pPr>
              <a:lnSpc>
                <a:spcPct val="150000"/>
              </a:lnSpc>
            </a:pPr>
            <a:endParaRPr lang="en-IN" sz="2400" kern="100" dirty="0">
              <a:latin typeface="Tahoma" panose="020B0604030504040204" pitchFamily="34" charset="0"/>
              <a:ea typeface="Calibri" panose="020F0502020204030204" pitchFamily="34" charset="0"/>
              <a:cs typeface="Times New Roman" panose="02020603050405020304" pitchFamily="18" charset="0"/>
            </a:endParaRPr>
          </a:p>
          <a:p>
            <a:pPr>
              <a:lnSpc>
                <a:spcPct val="150000"/>
              </a:lnSpc>
            </a:pPr>
            <a:r>
              <a:rPr lang="en-IN" sz="2400" kern="100" dirty="0">
                <a:latin typeface="Tahoma" panose="020B0604030504040204" pitchFamily="34" charset="0"/>
                <a:ea typeface="Calibri" panose="020F0502020204030204" pitchFamily="34" charset="0"/>
                <a:cs typeface="Times New Roman" panose="02020603050405020304" pitchFamily="18" charset="0"/>
              </a:rPr>
              <a:t>	3. </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y (</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None of them</a:t>
            </a:r>
          </a:p>
        </p:txBody>
      </p:sp>
      <p:graphicFrame>
        <p:nvGraphicFramePr>
          <p:cNvPr id="9" name="Object 8">
            <a:extLst>
              <a:ext uri="{FF2B5EF4-FFF2-40B4-BE49-F238E27FC236}">
                <a16:creationId xmlns:a16="http://schemas.microsoft.com/office/drawing/2014/main" id="{B6315690-D472-82E5-D5B3-790F38375424}"/>
              </a:ext>
            </a:extLst>
          </p:cNvPr>
          <p:cNvGraphicFramePr>
            <a:graphicFrameLocks noChangeAspect="1"/>
          </p:cNvGraphicFramePr>
          <p:nvPr>
            <p:extLst>
              <p:ext uri="{D42A27DB-BD31-4B8C-83A1-F6EECF244321}">
                <p14:modId xmlns:p14="http://schemas.microsoft.com/office/powerpoint/2010/main" val="2965891224"/>
              </p:ext>
            </p:extLst>
          </p:nvPr>
        </p:nvGraphicFramePr>
        <p:xfrm>
          <a:off x="8932863" y="752475"/>
          <a:ext cx="477837" cy="671783"/>
        </p:xfrm>
        <a:graphic>
          <a:graphicData uri="http://schemas.openxmlformats.org/presentationml/2006/ole">
            <mc:AlternateContent xmlns:mc="http://schemas.openxmlformats.org/markup-compatibility/2006">
              <mc:Choice xmlns:v="urn:schemas-microsoft-com:vml" Requires="v">
                <p:oleObj name="Equation" r:id="rId3" imgW="269288" imgH="379854" progId="Equation.DSMT4">
                  <p:embed/>
                </p:oleObj>
              </mc:Choice>
              <mc:Fallback>
                <p:oleObj name="Equation" r:id="rId3" imgW="269288" imgH="379854" progId="Equation.DSMT4">
                  <p:embed/>
                  <p:pic>
                    <p:nvPicPr>
                      <p:cNvPr id="0" name=""/>
                      <p:cNvPicPr/>
                      <p:nvPr/>
                    </p:nvPicPr>
                    <p:blipFill>
                      <a:blip r:embed="rId4"/>
                      <a:stretch>
                        <a:fillRect/>
                      </a:stretch>
                    </p:blipFill>
                    <p:spPr>
                      <a:xfrm>
                        <a:off x="8932863" y="752475"/>
                        <a:ext cx="477837" cy="67178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5E0F1071-A5B9-06B0-1E7F-6370FD8E056E}"/>
              </a:ext>
            </a:extLst>
          </p:cNvPr>
          <p:cNvGraphicFramePr>
            <a:graphicFrameLocks noChangeAspect="1"/>
          </p:cNvGraphicFramePr>
          <p:nvPr>
            <p:extLst>
              <p:ext uri="{D42A27DB-BD31-4B8C-83A1-F6EECF244321}">
                <p14:modId xmlns:p14="http://schemas.microsoft.com/office/powerpoint/2010/main" val="2530842407"/>
              </p:ext>
            </p:extLst>
          </p:nvPr>
        </p:nvGraphicFramePr>
        <p:xfrm>
          <a:off x="1812924" y="4284588"/>
          <a:ext cx="1158875" cy="959460"/>
        </p:xfrm>
        <a:graphic>
          <a:graphicData uri="http://schemas.openxmlformats.org/presentationml/2006/ole">
            <mc:AlternateContent xmlns:mc="http://schemas.openxmlformats.org/markup-compatibility/2006">
              <mc:Choice xmlns:v="urn:schemas-microsoft-com:vml" Requires="v">
                <p:oleObj name="Equation" r:id="rId5" imgW="489646" imgH="404529" progId="Equation.DSMT4">
                  <p:embed/>
                </p:oleObj>
              </mc:Choice>
              <mc:Fallback>
                <p:oleObj name="Equation" r:id="rId5" imgW="489646" imgH="404529" progId="Equation.DSMT4">
                  <p:embed/>
                  <p:pic>
                    <p:nvPicPr>
                      <p:cNvPr id="0" name=""/>
                      <p:cNvPicPr/>
                      <p:nvPr/>
                    </p:nvPicPr>
                    <p:blipFill>
                      <a:blip r:embed="rId6"/>
                      <a:stretch>
                        <a:fillRect/>
                      </a:stretch>
                    </p:blipFill>
                    <p:spPr>
                      <a:xfrm>
                        <a:off x="1812924" y="4284588"/>
                        <a:ext cx="1158875" cy="95946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C75FD84-2C1D-1F09-0230-2C6C514191F8}"/>
              </a:ext>
            </a:extLst>
          </p:cNvPr>
          <p:cNvGraphicFramePr>
            <a:graphicFrameLocks noChangeAspect="1"/>
          </p:cNvGraphicFramePr>
          <p:nvPr>
            <p:extLst>
              <p:ext uri="{D42A27DB-BD31-4B8C-83A1-F6EECF244321}">
                <p14:modId xmlns:p14="http://schemas.microsoft.com/office/powerpoint/2010/main" val="3419149403"/>
              </p:ext>
            </p:extLst>
          </p:nvPr>
        </p:nvGraphicFramePr>
        <p:xfrm>
          <a:off x="7373938" y="4381321"/>
          <a:ext cx="1158874" cy="1036890"/>
        </p:xfrm>
        <a:graphic>
          <a:graphicData uri="http://schemas.openxmlformats.org/presentationml/2006/ole">
            <mc:AlternateContent xmlns:mc="http://schemas.openxmlformats.org/markup-compatibility/2006">
              <mc:Choice xmlns:v="urn:schemas-microsoft-com:vml" Requires="v">
                <p:oleObj name="Equation" r:id="rId7" imgW="452862" imgH="404529" progId="Equation.DSMT4">
                  <p:embed/>
                </p:oleObj>
              </mc:Choice>
              <mc:Fallback>
                <p:oleObj name="Equation" r:id="rId7" imgW="452862" imgH="404529" progId="Equation.DSMT4">
                  <p:embed/>
                  <p:pic>
                    <p:nvPicPr>
                      <p:cNvPr id="0" name=""/>
                      <p:cNvPicPr/>
                      <p:nvPr/>
                    </p:nvPicPr>
                    <p:blipFill>
                      <a:blip r:embed="rId8"/>
                      <a:stretch>
                        <a:fillRect/>
                      </a:stretch>
                    </p:blipFill>
                    <p:spPr>
                      <a:xfrm>
                        <a:off x="7373938" y="4381321"/>
                        <a:ext cx="1158874" cy="1036890"/>
                      </a:xfrm>
                      <a:prstGeom prst="rect">
                        <a:avLst/>
                      </a:prstGeom>
                    </p:spPr>
                  </p:pic>
                </p:oleObj>
              </mc:Fallback>
            </mc:AlternateContent>
          </a:graphicData>
        </a:graphic>
      </p:graphicFrame>
    </p:spTree>
    <p:extLst>
      <p:ext uri="{BB962C8B-B14F-4D97-AF65-F5344CB8AC3E}">
        <p14:creationId xmlns:p14="http://schemas.microsoft.com/office/powerpoint/2010/main" val="549349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3FF53683-949E-3EC6-B2F0-08FEEEFFAF97}"/>
              </a:ext>
            </a:extLst>
          </p:cNvPr>
          <p:cNvSpPr txBox="1"/>
          <p:nvPr/>
        </p:nvSpPr>
        <p:spPr>
          <a:xfrm>
            <a:off x="533400" y="752475"/>
            <a:ext cx="10496550" cy="5047728"/>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What will the pH of 1.0 M ammonium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formate</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solution, If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a</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acid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b</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6.5	  		  2. 7.5	         		3. 8.0				4. 9.0</a:t>
            </a:r>
          </a:p>
          <a:p>
            <a:pPr marL="408305" marR="179705">
              <a:lnSpc>
                <a:spcPct val="107000"/>
              </a:lnSpc>
              <a:spcBef>
                <a:spcPts val="50"/>
              </a:spcBef>
              <a:spcAft>
                <a:spcPts val="50"/>
              </a:spcAft>
            </a:pPr>
            <a:endParaRPr lang="en-IN" sz="24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43.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If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pK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b</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for CN</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25</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is 4.7 The pH of 0.5M aqueous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NaCN</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solution is</a:t>
            </a: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865505" marR="179705" indent="-457200">
              <a:lnSpc>
                <a:spcPct val="107000"/>
              </a:lnSpc>
              <a:spcBef>
                <a:spcPts val="50"/>
              </a:spcBef>
              <a:spcAft>
                <a:spcPts val="50"/>
              </a:spcAft>
              <a:buAutoNum type="arabicPeriod"/>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12	  	 	2. 10	     	    		3. 11.5				4. 11	</a:t>
            </a:r>
          </a:p>
          <a:p>
            <a:pPr marR="179705" lvl="0">
              <a:lnSpc>
                <a:spcPct val="107000"/>
              </a:lnSpc>
              <a:spcBef>
                <a:spcPts val="50"/>
              </a:spcBef>
              <a:spcAft>
                <a:spcPts val="5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Q 44.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In which of the following salt hydrolysis takes place</a:t>
            </a:r>
          </a:p>
          <a:p>
            <a:pPr marR="179705" lvl="0">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KCl</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NaNO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3. 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COOK  				4. K</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8637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6" name="TextBox 5">
            <a:extLst>
              <a:ext uri="{FF2B5EF4-FFF2-40B4-BE49-F238E27FC236}">
                <a16:creationId xmlns:a16="http://schemas.microsoft.com/office/drawing/2014/main" id="{43CB0058-AAB4-D5D2-85A2-FDB96E2996CC}"/>
              </a:ext>
            </a:extLst>
          </p:cNvPr>
          <p:cNvSpPr txBox="1"/>
          <p:nvPr/>
        </p:nvSpPr>
        <p:spPr>
          <a:xfrm>
            <a:off x="852945" y="628650"/>
            <a:ext cx="9510255" cy="5464766"/>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a:t>
            </a: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 45</a:t>
            </a: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An acidic buffer solution can be prepared by mixing solution of</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Ammonium acetate and acetic acid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Ammonium chloride and hydrochloric acid</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Sulphuric acid and sodium sulphate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Acetic acid and sulphuric acid</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46.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 basic – buffer will obey the equation pOH –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pK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b</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 1 only 	under condition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[Conjugate acid] : [base] = 1 : 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[Conjugate acid] = [base]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[Conjugate acid] : [base] = 10 : 1</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N.O.T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45939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DE9D275D-1845-D0B8-B82F-AF32FEFC81DC}"/>
              </a:ext>
            </a:extLst>
          </p:cNvPr>
          <p:cNvSpPr txBox="1"/>
          <p:nvPr/>
        </p:nvSpPr>
        <p:spPr>
          <a:xfrm>
            <a:off x="857250" y="1406730"/>
            <a:ext cx="10439400" cy="3793920"/>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latin typeface="Tahoma" panose="020B0604030504040204" pitchFamily="34" charset="0"/>
                <a:ea typeface="Calibri" panose="020F0502020204030204" pitchFamily="34" charset="0"/>
                <a:cs typeface="Times New Roman" panose="02020603050405020304" pitchFamily="18" charset="0"/>
              </a:rPr>
              <a:t>Q 47.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What amount of sodium propanoate should be added to one litre of an 	aqueous solution containing 0.02 mole of propanoic acid (Ka = 1.34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25</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to obtain a buffer solution of pH 4.75</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4.52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								2. 3.52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2.52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								4. 1.52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p>
          <a:p>
            <a:pPr marL="408305" marR="179705">
              <a:lnSpc>
                <a:spcPct val="107000"/>
              </a:lnSpc>
              <a:spcBef>
                <a:spcPts val="50"/>
              </a:spcBef>
              <a:spcAft>
                <a:spcPts val="50"/>
              </a:spcAft>
            </a:pPr>
            <a:endParaRPr lang="en-IN" sz="24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48.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Which of the following solutions cannot act as a buffer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NaH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COOH+CH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COONa</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HCl+NH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Cl									4.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PO+Na</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HPO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81570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6874EA-C2CD-EC3A-BD6C-1A68F956A424}"/>
              </a:ext>
            </a:extLst>
          </p:cNvPr>
          <p:cNvSpPr txBox="1"/>
          <p:nvPr/>
        </p:nvSpPr>
        <p:spPr>
          <a:xfrm>
            <a:off x="677333" y="626533"/>
            <a:ext cx="10752667" cy="5509200"/>
          </a:xfrm>
          <a:prstGeom prst="rect">
            <a:avLst/>
          </a:prstGeom>
          <a:noFill/>
        </p:spPr>
        <p:txBody>
          <a:bodyPr wrap="square" rtlCol="0">
            <a:spAutoFit/>
          </a:bodyPr>
          <a:lstStyle/>
          <a:p>
            <a:r>
              <a:rPr lang="en-IN" sz="3600" dirty="0">
                <a:ln w="0"/>
                <a:solidFill>
                  <a:schemeClr val="accent1"/>
                </a:solidFill>
                <a:effectLst>
                  <a:glow rad="228600">
                    <a:schemeClr val="accent2">
                      <a:satMod val="175000"/>
                      <a:alpha val="40000"/>
                    </a:schemeClr>
                  </a:glow>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Solubility:</a:t>
            </a:r>
          </a:p>
          <a:p>
            <a:endParaRPr lang="en-IN" sz="2800" dirty="0"/>
          </a:p>
          <a:p>
            <a:r>
              <a:rPr lang="en-IN" sz="2800" dirty="0"/>
              <a:t>	Maximum amount of salute that can be dissolved in a specified amount of solvent at a temp to form a saturated solution</a:t>
            </a:r>
          </a:p>
          <a:p>
            <a:endParaRPr lang="en-IN" sz="2800" dirty="0"/>
          </a:p>
          <a:p>
            <a:r>
              <a:rPr lang="en-IN" sz="3600" dirty="0">
                <a:ln w="0"/>
                <a:solidFill>
                  <a:schemeClr val="accent1"/>
                </a:solidFill>
                <a:effectLst>
                  <a:glow rad="228600">
                    <a:schemeClr val="accent2">
                      <a:satMod val="175000"/>
                      <a:alpha val="40000"/>
                    </a:schemeClr>
                  </a:glow>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Classification of salts:</a:t>
            </a:r>
          </a:p>
          <a:p>
            <a:endParaRPr lang="en-IN" sz="2800" dirty="0"/>
          </a:p>
          <a:p>
            <a:r>
              <a:rPr lang="en-IN" sz="2800" dirty="0">
                <a:solidFill>
                  <a:srgbClr val="FF0000"/>
                </a:solidFill>
              </a:rPr>
              <a:t>	</a:t>
            </a:r>
            <a:r>
              <a:rPr lang="en-IN" sz="2800" u="sng" dirty="0">
                <a:solidFill>
                  <a:srgbClr val="FF0000"/>
                </a:solidFill>
              </a:rPr>
              <a:t>Soluble</a:t>
            </a:r>
            <a:r>
              <a:rPr lang="en-IN" sz="2800" dirty="0"/>
              <a:t>					</a:t>
            </a:r>
            <a:r>
              <a:rPr lang="en-IN" sz="2800" u="sng" dirty="0">
                <a:solidFill>
                  <a:srgbClr val="FF0000"/>
                </a:solidFill>
              </a:rPr>
              <a:t>Solubility &gt; O/M</a:t>
            </a:r>
          </a:p>
          <a:p>
            <a:endParaRPr lang="en-IN" sz="2800" u="sng" dirty="0"/>
          </a:p>
          <a:p>
            <a:r>
              <a:rPr lang="en-IN" sz="2800" dirty="0"/>
              <a:t>	Slightly soluble			O.O/M &lt; solubility &lt; O/M</a:t>
            </a:r>
          </a:p>
          <a:p>
            <a:endParaRPr lang="en-IN" sz="2800" dirty="0"/>
          </a:p>
          <a:p>
            <a:r>
              <a:rPr lang="en-IN" sz="2800" dirty="0"/>
              <a:t>	sparingly soluble		Solubility &lt; O.O/M</a:t>
            </a:r>
          </a:p>
        </p:txBody>
      </p:sp>
      <p:pic>
        <p:nvPicPr>
          <p:cNvPr id="2" name="Picture 1">
            <a:extLst>
              <a:ext uri="{FF2B5EF4-FFF2-40B4-BE49-F238E27FC236}">
                <a16:creationId xmlns:a16="http://schemas.microsoft.com/office/drawing/2014/main" id="{BFB95E69-4164-3250-DDD6-F602B50FE1BC}"/>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15649518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DB8156-658C-8A66-2CFF-02C9F94AEA7A}"/>
              </a:ext>
            </a:extLst>
          </p:cNvPr>
          <p:cNvSpPr txBox="1"/>
          <p:nvPr/>
        </p:nvSpPr>
        <p:spPr>
          <a:xfrm>
            <a:off x="694267" y="609600"/>
            <a:ext cx="10803466" cy="5262979"/>
          </a:xfrm>
          <a:prstGeom prst="rect">
            <a:avLst/>
          </a:prstGeom>
          <a:noFill/>
        </p:spPr>
        <p:txBody>
          <a:bodyPr wrap="square" rtlCol="0">
            <a:spAutoFit/>
          </a:bodyPr>
          <a:lstStyle/>
          <a:p>
            <a:r>
              <a:rPr lang="en-IN" sz="2800" dirty="0"/>
              <a:t>Note: An equilibrium is established between the undissolved salt and its ions in the solution </a:t>
            </a:r>
          </a:p>
          <a:p>
            <a:endParaRPr lang="en-IN" sz="2800" dirty="0"/>
          </a:p>
          <a:p>
            <a:r>
              <a:rPr lang="en-IN" sz="2800" dirty="0"/>
              <a:t>	</a:t>
            </a:r>
            <a:r>
              <a:rPr lang="en-IN" sz="2800" dirty="0" err="1"/>
              <a:t>Eg</a:t>
            </a:r>
            <a:r>
              <a:rPr lang="en-IN" sz="2800" dirty="0"/>
              <a:t>: BaSO</a:t>
            </a:r>
            <a:r>
              <a:rPr lang="en-IN" sz="2800" baseline="-25000" dirty="0"/>
              <a:t>4</a:t>
            </a:r>
            <a:r>
              <a:rPr lang="en-IN" sz="2800" dirty="0"/>
              <a:t> with water</a:t>
            </a:r>
          </a:p>
          <a:p>
            <a:endParaRPr lang="en-IN" sz="2800" dirty="0"/>
          </a:p>
          <a:p>
            <a:r>
              <a:rPr lang="en-IN" sz="2800" dirty="0"/>
              <a:t>	BaSO</a:t>
            </a:r>
            <a:r>
              <a:rPr lang="en-IN" sz="2800" baseline="-25000" dirty="0"/>
              <a:t>4</a:t>
            </a:r>
            <a:r>
              <a:rPr lang="en-IN" sz="2800" dirty="0"/>
              <a:t> + H</a:t>
            </a:r>
            <a:r>
              <a:rPr lang="en-IN" sz="2800" baseline="-25000" dirty="0"/>
              <a:t>2</a:t>
            </a:r>
            <a:r>
              <a:rPr lang="en-IN" sz="2800" dirty="0"/>
              <a:t>O                     Ba</a:t>
            </a:r>
            <a:r>
              <a:rPr lang="en-IN" sz="2800" baseline="30000" dirty="0"/>
              <a:t>2+</a:t>
            </a:r>
            <a:r>
              <a:rPr lang="en-IN" sz="2800" dirty="0"/>
              <a:t> + SO</a:t>
            </a:r>
            <a:r>
              <a:rPr lang="en-IN" sz="2800" baseline="-25000" dirty="0"/>
              <a:t>4</a:t>
            </a:r>
            <a:r>
              <a:rPr lang="en-IN" sz="2800" baseline="30000" dirty="0"/>
              <a:t>2+</a:t>
            </a:r>
            <a:r>
              <a:rPr lang="en-IN" sz="2800" dirty="0"/>
              <a:t> </a:t>
            </a:r>
          </a:p>
          <a:p>
            <a:r>
              <a:rPr lang="en-IN" sz="2800" dirty="0"/>
              <a:t> 	  (s)         (l)                        (</a:t>
            </a:r>
            <a:r>
              <a:rPr lang="en-IN" sz="2800" dirty="0" err="1"/>
              <a:t>aq</a:t>
            </a:r>
            <a:r>
              <a:rPr lang="en-IN" sz="2800" dirty="0"/>
              <a:t>)     (</a:t>
            </a:r>
            <a:r>
              <a:rPr lang="en-IN" sz="2800" dirty="0" err="1"/>
              <a:t>aq</a:t>
            </a:r>
            <a:r>
              <a:rPr lang="en-IN" sz="2800" dirty="0"/>
              <a:t>)</a:t>
            </a:r>
          </a:p>
          <a:p>
            <a:endParaRPr lang="en-IN" sz="2800" dirty="0"/>
          </a:p>
          <a:p>
            <a:r>
              <a:rPr lang="en-IN" sz="2800" dirty="0">
                <a:solidFill>
                  <a:srgbClr val="FF0000"/>
                </a:solidFill>
              </a:rPr>
              <a:t>Now</a:t>
            </a:r>
            <a:r>
              <a:rPr lang="en-IN" sz="2800" dirty="0"/>
              <a:t> </a:t>
            </a:r>
          </a:p>
          <a:p>
            <a:endParaRPr lang="en-IN" sz="2800" dirty="0"/>
          </a:p>
          <a:p>
            <a:endParaRPr lang="en-IN" sz="2800" dirty="0"/>
          </a:p>
          <a:p>
            <a:r>
              <a:rPr lang="en-IN" sz="2800" dirty="0"/>
              <a:t>K</a:t>
            </a:r>
            <a:r>
              <a:rPr lang="en-IN" sz="2800" baseline="-25000" dirty="0"/>
              <a:t>eq</a:t>
            </a:r>
            <a:r>
              <a:rPr lang="en-IN" sz="2800" dirty="0"/>
              <a:t> [BaSO</a:t>
            </a:r>
            <a:r>
              <a:rPr lang="en-IN" sz="2800" baseline="-25000" dirty="0"/>
              <a:t>4</a:t>
            </a:r>
            <a:r>
              <a:rPr lang="en-IN" sz="2800" dirty="0"/>
              <a:t>] = [Ba</a:t>
            </a:r>
            <a:r>
              <a:rPr lang="en-IN" sz="2800" baseline="30000" dirty="0"/>
              <a:t>2+</a:t>
            </a:r>
            <a:r>
              <a:rPr lang="en-IN" sz="2800" dirty="0"/>
              <a:t>][SO</a:t>
            </a:r>
            <a:r>
              <a:rPr lang="en-IN" sz="2800" baseline="-25000" dirty="0"/>
              <a:t>4</a:t>
            </a:r>
            <a:r>
              <a:rPr lang="en-IN" sz="2800" baseline="30000" dirty="0"/>
              <a:t>2-</a:t>
            </a:r>
            <a:r>
              <a:rPr lang="en-IN" sz="2800" dirty="0"/>
              <a:t>] </a:t>
            </a:r>
          </a:p>
        </p:txBody>
      </p:sp>
      <p:pic>
        <p:nvPicPr>
          <p:cNvPr id="2" name="Picture 1">
            <a:extLst>
              <a:ext uri="{FF2B5EF4-FFF2-40B4-BE49-F238E27FC236}">
                <a16:creationId xmlns:a16="http://schemas.microsoft.com/office/drawing/2014/main" id="{85AEDCF4-2C07-6B37-17EC-589744949ED3}"/>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graphicFrame>
        <p:nvGraphicFramePr>
          <p:cNvPr id="3" name="Object 2">
            <a:extLst>
              <a:ext uri="{FF2B5EF4-FFF2-40B4-BE49-F238E27FC236}">
                <a16:creationId xmlns:a16="http://schemas.microsoft.com/office/drawing/2014/main" id="{529E4FE8-5646-5741-75DE-76D20712B156}"/>
              </a:ext>
            </a:extLst>
          </p:cNvPr>
          <p:cNvGraphicFramePr>
            <a:graphicFrameLocks noChangeAspect="1"/>
          </p:cNvGraphicFramePr>
          <p:nvPr>
            <p:extLst>
              <p:ext uri="{D42A27DB-BD31-4B8C-83A1-F6EECF244321}">
                <p14:modId xmlns:p14="http://schemas.microsoft.com/office/powerpoint/2010/main" val="3224198092"/>
              </p:ext>
            </p:extLst>
          </p:nvPr>
        </p:nvGraphicFramePr>
        <p:xfrm>
          <a:off x="3675063" y="2761664"/>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3675063" y="2761664"/>
                        <a:ext cx="612775" cy="4794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D8D48B-1DF4-5E54-55ED-7AAA97118E7C}"/>
              </a:ext>
            </a:extLst>
          </p:cNvPr>
          <p:cNvGraphicFramePr>
            <a:graphicFrameLocks noChangeAspect="1"/>
          </p:cNvGraphicFramePr>
          <p:nvPr>
            <p:extLst>
              <p:ext uri="{D42A27DB-BD31-4B8C-83A1-F6EECF244321}">
                <p14:modId xmlns:p14="http://schemas.microsoft.com/office/powerpoint/2010/main" val="1933871854"/>
              </p:ext>
            </p:extLst>
          </p:nvPr>
        </p:nvGraphicFramePr>
        <p:xfrm>
          <a:off x="2001838" y="4367226"/>
          <a:ext cx="2789237" cy="1025927"/>
        </p:xfrm>
        <a:graphic>
          <a:graphicData uri="http://schemas.openxmlformats.org/presentationml/2006/ole">
            <mc:AlternateContent xmlns:mc="http://schemas.openxmlformats.org/markup-compatibility/2006">
              <mc:Choice xmlns:v="urn:schemas-microsoft-com:vml" Requires="v">
                <p:oleObj name="Equation" r:id="rId5" imgW="966800" imgH="355527" progId="Equation.DSMT4">
                  <p:embed/>
                </p:oleObj>
              </mc:Choice>
              <mc:Fallback>
                <p:oleObj name="Equation" r:id="rId5" imgW="966800" imgH="355527" progId="Equation.DSMT4">
                  <p:embed/>
                  <p:pic>
                    <p:nvPicPr>
                      <p:cNvPr id="0" name=""/>
                      <p:cNvPicPr/>
                      <p:nvPr/>
                    </p:nvPicPr>
                    <p:blipFill>
                      <a:blip r:embed="rId6"/>
                      <a:stretch>
                        <a:fillRect/>
                      </a:stretch>
                    </p:blipFill>
                    <p:spPr>
                      <a:xfrm>
                        <a:off x="2001838" y="4367226"/>
                        <a:ext cx="2789237" cy="1025927"/>
                      </a:xfrm>
                      <a:prstGeom prst="rect">
                        <a:avLst/>
                      </a:prstGeom>
                    </p:spPr>
                  </p:pic>
                </p:oleObj>
              </mc:Fallback>
            </mc:AlternateContent>
          </a:graphicData>
        </a:graphic>
      </p:graphicFrame>
    </p:spTree>
    <p:extLst>
      <p:ext uri="{BB962C8B-B14F-4D97-AF65-F5344CB8AC3E}">
        <p14:creationId xmlns:p14="http://schemas.microsoft.com/office/powerpoint/2010/main" val="39699396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DBBA69-84CC-7A42-C709-84F9D0994B31}"/>
              </a:ext>
            </a:extLst>
          </p:cNvPr>
          <p:cNvSpPr txBox="1"/>
          <p:nvPr/>
        </p:nvSpPr>
        <p:spPr>
          <a:xfrm>
            <a:off x="762000" y="677332"/>
            <a:ext cx="10532533" cy="2677656"/>
          </a:xfrm>
          <a:prstGeom prst="rect">
            <a:avLst/>
          </a:prstGeom>
          <a:noFill/>
        </p:spPr>
        <p:txBody>
          <a:bodyPr wrap="square" rtlCol="0">
            <a:spAutoFit/>
          </a:bodyPr>
          <a:lstStyle/>
          <a:p>
            <a:r>
              <a:rPr lang="en-IN" sz="2800" dirty="0"/>
              <a:t>Solubility product    </a:t>
            </a:r>
            <a:r>
              <a:rPr lang="en-IN" sz="2800" dirty="0" err="1"/>
              <a:t>K</a:t>
            </a:r>
            <a:r>
              <a:rPr lang="en-IN" sz="2800" baseline="-25000" dirty="0" err="1"/>
              <a:t>sp</a:t>
            </a:r>
            <a:r>
              <a:rPr lang="en-IN" sz="2800" dirty="0"/>
              <a:t> = [Ba</a:t>
            </a:r>
            <a:r>
              <a:rPr lang="en-IN" sz="2800" baseline="30000" dirty="0"/>
              <a:t>2+</a:t>
            </a:r>
            <a:r>
              <a:rPr lang="en-IN" sz="2800" dirty="0"/>
              <a:t>][SO</a:t>
            </a:r>
            <a:r>
              <a:rPr lang="en-IN" sz="2800" baseline="-25000" dirty="0"/>
              <a:t>4</a:t>
            </a:r>
            <a:r>
              <a:rPr lang="en-IN" sz="2800" baseline="30000" dirty="0"/>
              <a:t>2-</a:t>
            </a:r>
            <a:r>
              <a:rPr lang="en-IN" sz="2800" dirty="0"/>
              <a:t>]</a:t>
            </a:r>
          </a:p>
          <a:p>
            <a:endParaRPr lang="en-IN" sz="2800" dirty="0"/>
          </a:p>
          <a:p>
            <a:r>
              <a:rPr lang="en-IN" sz="2800" dirty="0" err="1"/>
              <a:t>K</a:t>
            </a:r>
            <a:r>
              <a:rPr lang="en-IN" sz="2800" baseline="-25000" dirty="0" err="1"/>
              <a:t>sp</a:t>
            </a:r>
            <a:r>
              <a:rPr lang="en-IN" sz="2800" dirty="0"/>
              <a:t> – 	product of molar concentrations of ions in the saturated solution 		raised to a power equal to the coefficient of ions.</a:t>
            </a:r>
          </a:p>
          <a:p>
            <a:endParaRPr lang="en-IN" sz="2800" dirty="0"/>
          </a:p>
          <a:p>
            <a:r>
              <a:rPr lang="en-IN" sz="2800" dirty="0" err="1"/>
              <a:t>K</a:t>
            </a:r>
            <a:r>
              <a:rPr lang="en-IN" sz="2800" baseline="-25000" dirty="0" err="1"/>
              <a:t>sp</a:t>
            </a:r>
            <a:r>
              <a:rPr lang="en-IN" sz="2800" dirty="0"/>
              <a:t> is temperature dependent only</a:t>
            </a:r>
          </a:p>
        </p:txBody>
      </p:sp>
      <p:pic>
        <p:nvPicPr>
          <p:cNvPr id="2" name="Picture 1">
            <a:extLst>
              <a:ext uri="{FF2B5EF4-FFF2-40B4-BE49-F238E27FC236}">
                <a16:creationId xmlns:a16="http://schemas.microsoft.com/office/drawing/2014/main" id="{0FF9A680-117A-2517-B479-85CC8B097842}"/>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Tree>
    <p:extLst>
      <p:ext uri="{BB962C8B-B14F-4D97-AF65-F5344CB8AC3E}">
        <p14:creationId xmlns:p14="http://schemas.microsoft.com/office/powerpoint/2010/main" val="5876424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C1993BE-076E-51F6-6E46-D1F572DB9574}"/>
                  </a:ext>
                </a:extLst>
              </p:cNvPr>
              <p:cNvSpPr txBox="1"/>
              <p:nvPr/>
            </p:nvSpPr>
            <p:spPr>
              <a:xfrm>
                <a:off x="541867" y="541867"/>
                <a:ext cx="11091333" cy="5418215"/>
              </a:xfrm>
              <a:prstGeom prst="rect">
                <a:avLst/>
              </a:prstGeom>
              <a:noFill/>
            </p:spPr>
            <p:txBody>
              <a:bodyPr wrap="square" rtlCol="0">
                <a:spAutoFit/>
              </a:bodyPr>
              <a:lstStyle/>
              <a:p>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Relationship between </a:t>
                </a:r>
                <a:r>
                  <a:rPr lang="en-IN" sz="3600" b="1" dirty="0" err="1">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K</a:t>
                </a:r>
                <a:r>
                  <a:rPr lang="en-IN" sz="3600" b="1" baseline="-25000" dirty="0" err="1">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sp</a:t>
                </a:r>
                <a:r>
                  <a:rPr lang="en-IN" sz="3600" b="1" dirty="0">
                    <a:ln w="22225">
                      <a:solidFill>
                        <a:schemeClr val="accent2"/>
                      </a:solidFill>
                      <a:prstDash val="solid"/>
                    </a:ln>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rPr>
                  <a:t> &amp; Solubility</a:t>
                </a:r>
                <a:r>
                  <a:rPr lang="en-IN" sz="3600" dirty="0">
                    <a:latin typeface="Tahoma" panose="020B0604030504040204" pitchFamily="34" charset="0"/>
                    <a:ea typeface="Tahoma" panose="020B0604030504040204" pitchFamily="34" charset="0"/>
                    <a:cs typeface="Tahoma" panose="020B0604030504040204" pitchFamily="34" charset="0"/>
                  </a:rPr>
                  <a:t>: </a:t>
                </a:r>
              </a:p>
              <a:p>
                <a:endParaRPr lang="en-IN" sz="2800" dirty="0"/>
              </a:p>
              <a:p>
                <a:r>
                  <a:rPr lang="en-IN" sz="2800" dirty="0"/>
                  <a:t>For example					  S		  S</a:t>
                </a:r>
              </a:p>
              <a:p>
                <a:r>
                  <a:rPr lang="en-IN" sz="2800" dirty="0"/>
                  <a:t>			BaSO</a:t>
                </a:r>
                <a:r>
                  <a:rPr lang="en-IN" sz="2800" baseline="-25000" dirty="0"/>
                  <a:t>4</a:t>
                </a:r>
                <a:r>
                  <a:rPr lang="en-IN" sz="2800" dirty="0"/>
                  <a:t> 			Ba</a:t>
                </a:r>
                <a:r>
                  <a:rPr lang="en-IN" sz="2800" baseline="30000" dirty="0"/>
                  <a:t>2+</a:t>
                </a:r>
                <a:r>
                  <a:rPr lang="en-IN" sz="2800" dirty="0"/>
                  <a:t> + SO</a:t>
                </a:r>
                <a:r>
                  <a:rPr lang="en-IN" sz="2800" baseline="-25000" dirty="0"/>
                  <a:t>4</a:t>
                </a:r>
                <a:r>
                  <a:rPr lang="en-IN" sz="2800" baseline="30000" dirty="0"/>
                  <a:t>2-</a:t>
                </a:r>
                <a:r>
                  <a:rPr lang="en-IN" sz="2800" dirty="0"/>
                  <a:t> </a:t>
                </a:r>
              </a:p>
              <a:p>
                <a:r>
                  <a:rPr lang="en-IN" sz="2800" dirty="0"/>
                  <a:t>			</a:t>
                </a:r>
                <a:r>
                  <a:rPr lang="en-IN" sz="2800" dirty="0" err="1"/>
                  <a:t>K</a:t>
                </a:r>
                <a:r>
                  <a:rPr lang="en-IN" sz="2800" baseline="-25000" dirty="0" err="1"/>
                  <a:t>sp</a:t>
                </a:r>
                <a:r>
                  <a:rPr lang="en-IN" sz="2800" dirty="0"/>
                  <a:t> = [Ba</a:t>
                </a:r>
                <a:r>
                  <a:rPr lang="en-IN" sz="2800" baseline="30000" dirty="0"/>
                  <a:t>2+</a:t>
                </a:r>
                <a:r>
                  <a:rPr lang="en-IN" sz="2800" dirty="0"/>
                  <a:t>] [SO</a:t>
                </a:r>
                <a:r>
                  <a:rPr lang="en-IN" sz="2800" baseline="-25000" dirty="0"/>
                  <a:t>4</a:t>
                </a:r>
                <a:r>
                  <a:rPr lang="en-IN" sz="2800" baseline="30000" dirty="0"/>
                  <a:t>2-</a:t>
                </a:r>
                <a:r>
                  <a:rPr lang="en-IN" sz="2800" dirty="0"/>
                  <a:t>]</a:t>
                </a:r>
              </a:p>
              <a:p>
                <a:r>
                  <a:rPr lang="en-IN" sz="2800" dirty="0"/>
                  <a:t>			</a:t>
                </a:r>
                <a:r>
                  <a:rPr lang="en-IN" sz="2800" dirty="0" err="1"/>
                  <a:t>K</a:t>
                </a:r>
                <a:r>
                  <a:rPr lang="en-IN" sz="2800" baseline="-25000" dirty="0" err="1"/>
                  <a:t>sp</a:t>
                </a:r>
                <a:r>
                  <a:rPr lang="en-IN" sz="2800" dirty="0"/>
                  <a:t> = S x S</a:t>
                </a:r>
              </a:p>
              <a:p>
                <a:r>
                  <a:rPr lang="en-IN" sz="2800" dirty="0"/>
                  <a:t>			</a:t>
                </a:r>
                <a:r>
                  <a:rPr lang="en-IN" sz="2800" dirty="0" err="1"/>
                  <a:t>K</a:t>
                </a:r>
                <a:r>
                  <a:rPr lang="en-IN" sz="2800" baseline="-25000" dirty="0" err="1"/>
                  <a:t>sp</a:t>
                </a:r>
                <a:r>
                  <a:rPr lang="en-IN" sz="2800" dirty="0"/>
                  <a:t> = S</a:t>
                </a:r>
                <a:r>
                  <a:rPr lang="en-IN" sz="2800" baseline="30000" dirty="0"/>
                  <a:t>2</a:t>
                </a:r>
                <a:r>
                  <a:rPr lang="en-IN" sz="2800" dirty="0"/>
                  <a:t> </a:t>
                </a:r>
              </a:p>
              <a:p>
                <a:r>
                  <a:rPr lang="en-IN" sz="2800" dirty="0"/>
                  <a:t>			S =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err="1"/>
                  <a:t>K</a:t>
                </a:r>
                <a:r>
                  <a:rPr lang="en-IN" sz="2800" baseline="-25000" dirty="0" err="1"/>
                  <a:t>sp</a:t>
                </a:r>
                <a:r>
                  <a:rPr lang="en-IN" sz="2800" dirty="0"/>
                  <a:t>    Varies for different salts.</a:t>
                </a:r>
              </a:p>
              <a:p>
                <a:endParaRPr lang="en-IN" sz="2800" dirty="0"/>
              </a:p>
              <a:p>
                <a:r>
                  <a:rPr lang="en-IN" sz="2800" dirty="0"/>
                  <a:t>Generally 	</a:t>
                </a:r>
                <a:r>
                  <a:rPr lang="en-IN" sz="2800" dirty="0" err="1"/>
                  <a:t>K</a:t>
                </a:r>
                <a:r>
                  <a:rPr lang="en-IN" sz="2800" baseline="-25000" dirty="0" err="1"/>
                  <a:t>sp</a:t>
                </a:r>
                <a:r>
                  <a:rPr lang="en-IN" sz="2800" baseline="-25000" dirty="0"/>
                  <a:t> </a:t>
                </a:r>
                <a:r>
                  <a:rPr lang="en-IN" sz="2800" dirty="0"/>
                  <a:t> = </a:t>
                </a:r>
                <a:r>
                  <a:rPr lang="en-IN" sz="2800" dirty="0" err="1"/>
                  <a:t>X</a:t>
                </a:r>
                <a:r>
                  <a:rPr lang="en-IN" sz="2800" baseline="30000" dirty="0" err="1"/>
                  <a:t>x</a:t>
                </a:r>
                <a:r>
                  <a:rPr lang="en-IN" sz="2800" dirty="0"/>
                  <a:t> . </a:t>
                </a:r>
                <a:r>
                  <a:rPr lang="en-IN" sz="2800" dirty="0" err="1"/>
                  <a:t>Y</a:t>
                </a:r>
                <a:r>
                  <a:rPr lang="en-IN" sz="2800" baseline="30000" dirty="0" err="1"/>
                  <a:t>y</a:t>
                </a:r>
                <a:r>
                  <a:rPr lang="en-IN" sz="2800" dirty="0"/>
                  <a:t> . S</a:t>
                </a:r>
                <a:r>
                  <a:rPr lang="en-IN" sz="2800" baseline="30000" dirty="0"/>
                  <a:t>(</a:t>
                </a:r>
                <a:r>
                  <a:rPr lang="en-IN" sz="2800" baseline="30000" dirty="0" err="1"/>
                  <a:t>x+y</a:t>
                </a:r>
                <a:r>
                  <a:rPr lang="en-IN" sz="2800" baseline="30000" dirty="0"/>
                  <a:t>)</a:t>
                </a:r>
                <a:endParaRPr lang="en-IN" sz="2800" dirty="0"/>
              </a:p>
              <a:p>
                <a:r>
                  <a:rPr lang="en-IN" sz="2800" dirty="0" err="1"/>
                  <a:t>Eg</a:t>
                </a:r>
                <a:r>
                  <a:rPr lang="en-IN" sz="2800" dirty="0"/>
                  <a:t>: 	Ni(OH)</a:t>
                </a:r>
                <a:r>
                  <a:rPr lang="en-IN" sz="2800" baseline="-25000" dirty="0"/>
                  <a:t>2</a:t>
                </a:r>
                <a:r>
                  <a:rPr lang="en-IN" sz="2800" dirty="0"/>
                  <a:t>                   Ni</a:t>
                </a:r>
                <a:r>
                  <a:rPr lang="en-IN" sz="2800" baseline="30000" dirty="0"/>
                  <a:t>2+</a:t>
                </a:r>
                <a:r>
                  <a:rPr lang="en-IN" sz="2800" dirty="0"/>
                  <a:t> + 2OH</a:t>
                </a:r>
                <a:r>
                  <a:rPr lang="en-IN" sz="2800" baseline="30000" dirty="0"/>
                  <a:t>-</a:t>
                </a:r>
                <a:r>
                  <a:rPr lang="en-IN" sz="2800" dirty="0"/>
                  <a:t> </a:t>
                </a:r>
              </a:p>
              <a:p>
                <a:r>
                  <a:rPr lang="en-IN" sz="2800" dirty="0"/>
                  <a:t>                                              S         2S</a:t>
                </a:r>
              </a:p>
            </p:txBody>
          </p:sp>
        </mc:Choice>
        <mc:Fallback xmlns="">
          <p:sp>
            <p:nvSpPr>
              <p:cNvPr id="4" name="TextBox 3">
                <a:extLst>
                  <a:ext uri="{FF2B5EF4-FFF2-40B4-BE49-F238E27FC236}">
                    <a16:creationId xmlns:a16="http://schemas.microsoft.com/office/drawing/2014/main" id="{0C1993BE-076E-51F6-6E46-D1F572DB9574}"/>
                  </a:ext>
                </a:extLst>
              </p:cNvPr>
              <p:cNvSpPr txBox="1">
                <a:spLocks noRot="1" noChangeAspect="1" noMove="1" noResize="1" noEditPoints="1" noAdjustHandles="1" noChangeArrowheads="1" noChangeShapeType="1" noTextEdit="1"/>
              </p:cNvSpPr>
              <p:nvPr/>
            </p:nvSpPr>
            <p:spPr>
              <a:xfrm>
                <a:off x="541867" y="541867"/>
                <a:ext cx="11091333" cy="5418215"/>
              </a:xfrm>
              <a:prstGeom prst="rect">
                <a:avLst/>
              </a:prstGeom>
              <a:blipFill>
                <a:blip r:embed="rId2"/>
                <a:stretch>
                  <a:fillRect l="-1154" t="-1800" b="-2250"/>
                </a:stretch>
              </a:blipFill>
            </p:spPr>
            <p:txBody>
              <a:bodyPr/>
              <a:lstStyle/>
              <a:p>
                <a:r>
                  <a:rPr lang="en-IN">
                    <a:noFill/>
                  </a:rPr>
                  <a:t> </a:t>
                </a:r>
              </a:p>
            </p:txBody>
          </p:sp>
        </mc:Fallback>
      </mc:AlternateContent>
      <p:graphicFrame>
        <p:nvGraphicFramePr>
          <p:cNvPr id="2" name="Object 1">
            <a:extLst>
              <a:ext uri="{FF2B5EF4-FFF2-40B4-BE49-F238E27FC236}">
                <a16:creationId xmlns:a16="http://schemas.microsoft.com/office/drawing/2014/main" id="{A87FA546-912E-C42E-CD43-C20302161EA0}"/>
              </a:ext>
            </a:extLst>
          </p:cNvPr>
          <p:cNvGraphicFramePr>
            <a:graphicFrameLocks noChangeAspect="1"/>
          </p:cNvGraphicFramePr>
          <p:nvPr>
            <p:extLst>
              <p:ext uri="{D42A27DB-BD31-4B8C-83A1-F6EECF244321}">
                <p14:modId xmlns:p14="http://schemas.microsoft.com/office/powerpoint/2010/main" val="623591241"/>
              </p:ext>
            </p:extLst>
          </p:nvPr>
        </p:nvGraphicFramePr>
        <p:xfrm>
          <a:off x="3160713" y="4997450"/>
          <a:ext cx="612775" cy="479425"/>
        </p:xfrm>
        <a:graphic>
          <a:graphicData uri="http://schemas.openxmlformats.org/presentationml/2006/ole">
            <mc:AlternateContent xmlns:mc="http://schemas.openxmlformats.org/markup-compatibility/2006">
              <mc:Choice xmlns:v="urn:schemas-microsoft-com:vml" Requires="v">
                <p:oleObj name="Equation" r:id="rId3" imgW="612796" imgH="480207" progId="Equation.DSMT4">
                  <p:embed/>
                </p:oleObj>
              </mc:Choice>
              <mc:Fallback>
                <p:oleObj name="Equation" r:id="rId3" imgW="612796" imgH="480207" progId="Equation.DSMT4">
                  <p:embed/>
                  <p:pic>
                    <p:nvPicPr>
                      <p:cNvPr id="0" name=""/>
                      <p:cNvPicPr/>
                      <p:nvPr/>
                    </p:nvPicPr>
                    <p:blipFill>
                      <a:blip r:embed="rId4"/>
                      <a:stretch>
                        <a:fillRect/>
                      </a:stretch>
                    </p:blipFill>
                    <p:spPr>
                      <a:xfrm>
                        <a:off x="3160713" y="4997450"/>
                        <a:ext cx="612775" cy="479425"/>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E05A82C8-80C6-D234-D46F-61FE77094DFB}"/>
              </a:ext>
            </a:extLst>
          </p:cNvPr>
          <p:cNvGraphicFramePr>
            <a:graphicFrameLocks noChangeAspect="1"/>
          </p:cNvGraphicFramePr>
          <p:nvPr>
            <p:extLst>
              <p:ext uri="{D42A27DB-BD31-4B8C-83A1-F6EECF244321}">
                <p14:modId xmlns:p14="http://schemas.microsoft.com/office/powerpoint/2010/main" val="4267764486"/>
              </p:ext>
            </p:extLst>
          </p:nvPr>
        </p:nvGraphicFramePr>
        <p:xfrm>
          <a:off x="3344333" y="1978025"/>
          <a:ext cx="612775" cy="479425"/>
        </p:xfrm>
        <a:graphic>
          <a:graphicData uri="http://schemas.openxmlformats.org/presentationml/2006/ole">
            <mc:AlternateContent xmlns:mc="http://schemas.openxmlformats.org/markup-compatibility/2006">
              <mc:Choice xmlns:v="urn:schemas-microsoft-com:vml" Requires="v">
                <p:oleObj name="Equation" r:id="rId5" imgW="612796" imgH="480207" progId="Equation.DSMT4">
                  <p:embed/>
                </p:oleObj>
              </mc:Choice>
              <mc:Fallback>
                <p:oleObj name="Equation" r:id="rId5" imgW="612796" imgH="480207" progId="Equation.DSMT4">
                  <p:embed/>
                  <p:pic>
                    <p:nvPicPr>
                      <p:cNvPr id="0" name=""/>
                      <p:cNvPicPr/>
                      <p:nvPr/>
                    </p:nvPicPr>
                    <p:blipFill>
                      <a:blip r:embed="rId6"/>
                      <a:stretch>
                        <a:fillRect/>
                      </a:stretch>
                    </p:blipFill>
                    <p:spPr>
                      <a:xfrm>
                        <a:off x="3344333" y="1978025"/>
                        <a:ext cx="612775" cy="479425"/>
                      </a:xfrm>
                      <a:prstGeom prst="rect">
                        <a:avLst/>
                      </a:prstGeom>
                    </p:spPr>
                  </p:pic>
                </p:oleObj>
              </mc:Fallback>
            </mc:AlternateContent>
          </a:graphicData>
        </a:graphic>
      </p:graphicFrame>
    </p:spTree>
    <p:extLst>
      <p:ext uri="{BB962C8B-B14F-4D97-AF65-F5344CB8AC3E}">
        <p14:creationId xmlns:p14="http://schemas.microsoft.com/office/powerpoint/2010/main" val="25282575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5" name="TextBox 4">
            <a:extLst>
              <a:ext uri="{FF2B5EF4-FFF2-40B4-BE49-F238E27FC236}">
                <a16:creationId xmlns:a16="http://schemas.microsoft.com/office/drawing/2014/main" id="{F5683BC9-D957-B249-9C5B-3E981700A927}"/>
              </a:ext>
            </a:extLst>
          </p:cNvPr>
          <p:cNvSpPr txBox="1"/>
          <p:nvPr/>
        </p:nvSpPr>
        <p:spPr>
          <a:xfrm>
            <a:off x="852944" y="752475"/>
            <a:ext cx="9891255" cy="4912242"/>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49.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Determine the solubility of silver chromate at 298K. Given its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1.1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-12</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6.5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2.4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3.6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8.9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-4</a:t>
            </a: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50.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solubility of A</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X</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 y mol dm</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Its solubility product is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865505" marR="179705" indent="-457200">
              <a:lnSpc>
                <a:spcPct val="107000"/>
              </a:lnSpc>
              <a:spcBef>
                <a:spcPts val="50"/>
              </a:spcBef>
              <a:spcAft>
                <a:spcPts val="50"/>
              </a:spcAft>
              <a:buAutoNum type="arabicPeriod"/>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6y</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64y</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3. 36y</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108y</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a:t>
            </a:r>
          </a:p>
          <a:p>
            <a:pPr marL="408305" marR="179705">
              <a:lnSpc>
                <a:spcPct val="107000"/>
              </a:lnSpc>
              <a:spcBef>
                <a:spcPts val="50"/>
              </a:spcBef>
              <a:spcAft>
                <a:spcPts val="50"/>
              </a:spcAft>
            </a:pPr>
            <a:endPar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51.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If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of CaF</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in pure water is 1.70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-10</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then find the solubility of 	CaF</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in 0.10M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NaF</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solution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1.70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-10</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1.70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-9</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1.70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-8</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0.10M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70826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3618108D-B6DC-A088-E089-EE91AAE7D357}"/>
              </a:ext>
            </a:extLst>
          </p:cNvPr>
          <p:cNvSpPr txBox="1"/>
          <p:nvPr/>
        </p:nvSpPr>
        <p:spPr>
          <a:xfrm>
            <a:off x="819150" y="752475"/>
            <a:ext cx="10058400" cy="4623125"/>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52.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If solubility of salts M</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X, QY</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and PZ</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are equal, then the relation 	between their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will be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X)&gt;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(QY</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(PZ</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2.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X)=</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(QY</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)&lt;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(PZ</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X)&gt;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(QY</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(PZ</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4.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(M</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X)=</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(QY</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K</a:t>
            </a:r>
            <a:r>
              <a:rPr lang="en-IN" sz="2400" kern="100" baseline="-25000" dirty="0" err="1">
                <a:effectLst/>
                <a:latin typeface="Tahoma" panose="020B0604030504040204" pitchFamily="34" charset="0"/>
                <a:ea typeface="Calibri" panose="020F0502020204030204" pitchFamily="34" charset="0"/>
                <a:cs typeface="Times New Roman" panose="02020603050405020304" pitchFamily="18" charset="0"/>
              </a:rPr>
              <a:t>sp</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(PZ</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3</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a:t>
            </a:r>
          </a:p>
          <a:p>
            <a:pPr marL="408305" marR="179705">
              <a:lnSpc>
                <a:spcPct val="107000"/>
              </a:lnSpc>
              <a:spcBef>
                <a:spcPts val="50"/>
              </a:spcBef>
              <a:spcAft>
                <a:spcPts val="50"/>
              </a:spcAft>
            </a:pPr>
            <a:endParaRPr lang="en-IN" sz="24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53.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Concentration of Ag</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ions in saturated solution of 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CrO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20</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is 	1.5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mol L</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20</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the solubility product of 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CrO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3.3750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1.6875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1.68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1.6875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-11</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41360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041EFB-823D-1E69-FA0A-972A659A195F}"/>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sp>
        <p:nvSpPr>
          <p:cNvPr id="4" name="TextBox 3">
            <a:extLst>
              <a:ext uri="{FF2B5EF4-FFF2-40B4-BE49-F238E27FC236}">
                <a16:creationId xmlns:a16="http://schemas.microsoft.com/office/drawing/2014/main" id="{8E89B46E-B78F-848C-A37B-55B8FEB478A6}"/>
              </a:ext>
            </a:extLst>
          </p:cNvPr>
          <p:cNvSpPr txBox="1"/>
          <p:nvPr/>
        </p:nvSpPr>
        <p:spPr>
          <a:xfrm>
            <a:off x="800100" y="1127873"/>
            <a:ext cx="9525000" cy="4151008"/>
          </a:xfrm>
          <a:prstGeom prst="rect">
            <a:avLst/>
          </a:prstGeom>
          <a:noFill/>
        </p:spPr>
        <p:txBody>
          <a:bodyPr wrap="square">
            <a:spAutoFit/>
          </a:bodyPr>
          <a:lstStyle/>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54.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solubility product of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CuS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 and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HgS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are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-37</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-44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and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-54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respectively. The solubility of these sulphides will the in the 	order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HgS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CuS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HgS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CuS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3. </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CuS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HgS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Ag</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CuS</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&gt;</a:t>
            </a:r>
            <a:r>
              <a:rPr lang="en-IN" sz="2400" kern="100" dirty="0" err="1">
                <a:effectLst/>
                <a:latin typeface="Tahoma" panose="020B0604030504040204" pitchFamily="34" charset="0"/>
                <a:ea typeface="Calibri" panose="020F0502020204030204" pitchFamily="34" charset="0"/>
                <a:cs typeface="Times New Roman" panose="02020603050405020304" pitchFamily="18" charset="0"/>
              </a:rPr>
              <a:t>HgS</a:t>
            </a:r>
            <a:endParaRPr lang="en-IN" sz="2400" kern="100" dirty="0">
              <a:effectLst/>
              <a:latin typeface="Tahoma" panose="020B060403050404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179705" lvl="0">
              <a:lnSpc>
                <a:spcPct val="107000"/>
              </a:lnSpc>
              <a:spcBef>
                <a:spcPts val="50"/>
              </a:spcBef>
              <a:spcAft>
                <a:spcPts val="50"/>
              </a:spcAft>
            </a:pPr>
            <a:r>
              <a:rPr lang="en-IN" sz="2400" kern="100" dirty="0">
                <a:solidFill>
                  <a:srgbClr val="FFFF00"/>
                </a:solidFill>
                <a:effectLst/>
                <a:latin typeface="Tahoma" panose="020B0604030504040204" pitchFamily="34" charset="0"/>
                <a:ea typeface="Calibri" panose="020F0502020204030204" pitchFamily="34" charset="0"/>
                <a:cs typeface="Times New Roman" panose="02020603050405020304" pitchFamily="18" charset="0"/>
              </a:rPr>
              <a:t>Q 55.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The solubility product of BaSo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at 25</a:t>
            </a:r>
            <a:r>
              <a:rPr lang="en-IN" sz="2400" kern="100" dirty="0">
                <a:effectLst/>
                <a:latin typeface="Tahoma" panose="020B0604030504040204" pitchFamily="34" charset="0"/>
                <a:ea typeface="Calibri" panose="020F0502020204030204" pitchFamily="34" charset="0"/>
                <a:cs typeface="Tahoma" panose="020B0604030504040204" pitchFamily="34" charset="0"/>
                <a:sym typeface="Symbol" panose="05050102010706020507" pitchFamily="18" charset="2"/>
              </a:rPr>
              <a:t></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C is 1.0 x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-9</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What would 	be the concentration of H</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necessary to precipitate BaSO</a:t>
            </a:r>
            <a:r>
              <a:rPr lang="en-IN" sz="2400" kern="100" baseline="-25000" dirty="0">
                <a:effectLst/>
                <a:latin typeface="Tahoma" panose="020B0604030504040204" pitchFamily="34" charset="0"/>
                <a:ea typeface="Calibri" panose="020F0502020204030204" pitchFamily="34" charset="0"/>
                <a:cs typeface="Times New Roman" panose="02020603050405020304" pitchFamily="18" charset="0"/>
              </a:rPr>
              <a:t>4</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from a solution of 0.01 M Ba</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2+</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ions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08305" marR="179705">
              <a:lnSpc>
                <a:spcPct val="107000"/>
              </a:lnSpc>
              <a:spcBef>
                <a:spcPts val="50"/>
              </a:spcBef>
              <a:spcAft>
                <a:spcPts val="50"/>
              </a:spcAft>
            </a:pPr>
            <a:r>
              <a:rPr lang="en-IN" sz="2400" kern="100" dirty="0">
                <a:effectLst/>
                <a:latin typeface="Tahoma" panose="020B0604030504040204" pitchFamily="34" charset="0"/>
                <a:ea typeface="Calibri" panose="020F0502020204030204" pitchFamily="34" charset="0"/>
                <a:cs typeface="Times New Roman" panose="02020603050405020304" pitchFamily="18" charset="0"/>
              </a:rPr>
              <a:t>1. 10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-9</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2. 10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-8		</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3. 10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-7</a:t>
            </a:r>
            <a:r>
              <a:rPr lang="en-IN" sz="2400" kern="100" dirty="0">
                <a:effectLst/>
                <a:latin typeface="Tahoma" panose="020B0604030504040204" pitchFamily="34" charset="0"/>
                <a:ea typeface="Calibri" panose="020F0502020204030204" pitchFamily="34" charset="0"/>
                <a:cs typeface="Times New Roman" panose="02020603050405020304" pitchFamily="18" charset="0"/>
              </a:rPr>
              <a:t>				4. 10</a:t>
            </a:r>
            <a:r>
              <a:rPr lang="en-IN" sz="2400" kern="100" baseline="30000" dirty="0">
                <a:effectLst/>
                <a:latin typeface="Tahoma" panose="020B0604030504040204" pitchFamily="34" charset="0"/>
                <a:ea typeface="Calibri" panose="020F0502020204030204" pitchFamily="34" charset="0"/>
                <a:cs typeface="Times New Roman" panose="02020603050405020304" pitchFamily="18" charset="0"/>
              </a:rPr>
              <a:t>-6</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32293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F9A680-117A-2517-B479-85CC8B097842}"/>
              </a:ext>
            </a:extLst>
          </p:cNvPr>
          <p:cNvPicPr>
            <a:picLocks noChangeAspect="1"/>
          </p:cNvPicPr>
          <p:nvPr/>
        </p:nvPicPr>
        <p:blipFill>
          <a:blip r:embed="rId2"/>
          <a:stretch>
            <a:fillRect/>
          </a:stretch>
        </p:blipFill>
        <p:spPr>
          <a:xfrm>
            <a:off x="10568445" y="104643"/>
            <a:ext cx="1499730" cy="647832"/>
          </a:xfrm>
          <a:prstGeom prst="rect">
            <a:avLst/>
          </a:prstGeom>
          <a:ln>
            <a:noFill/>
          </a:ln>
          <a:effectLst>
            <a:softEdge rad="112500"/>
          </a:effectLst>
        </p:spPr>
      </p:pic>
      <p:pic>
        <p:nvPicPr>
          <p:cNvPr id="3" name="Picture 3" descr="D:\new desk\page\FreeVector-Quill-And-Ink.jpg">
            <a:extLst>
              <a:ext uri="{FF2B5EF4-FFF2-40B4-BE49-F238E27FC236}">
                <a16:creationId xmlns:a16="http://schemas.microsoft.com/office/drawing/2014/main" id="{C64D93E8-B269-2015-1BFD-799E29CE0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925" y="1771506"/>
            <a:ext cx="6353175" cy="363038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26E89426-2346-C8DD-10F0-570CCEBEF425}"/>
              </a:ext>
            </a:extLst>
          </p:cNvPr>
          <p:cNvSpPr txBox="1"/>
          <p:nvPr/>
        </p:nvSpPr>
        <p:spPr>
          <a:xfrm>
            <a:off x="4703849" y="2041005"/>
            <a:ext cx="4582082" cy="830997"/>
          </a:xfrm>
          <a:prstGeom prst="rect">
            <a:avLst/>
          </a:prstGeom>
          <a:noFill/>
        </p:spPr>
        <p:txBody>
          <a:bodyPr wrap="square">
            <a:spAutoFit/>
          </a:bodyPr>
          <a:lstStyle/>
          <a:p>
            <a:pPr algn="ctr"/>
            <a:r>
              <a:rPr lang="en-US" sz="4800" b="1" dirty="0">
                <a:solidFill>
                  <a:schemeClr val="bg1"/>
                </a:solidFill>
                <a:effectLst>
                  <a:outerShdw blurRad="60007" dist="200025" dir="15000000" sy="30000" kx="-1800000" algn="bl" rotWithShape="0">
                    <a:prstClr val="black">
                      <a:alpha val="32000"/>
                    </a:prstClr>
                  </a:outerShdw>
                </a:effectLst>
                <a:latin typeface="Comic Sans MS" panose="030F0702030302020204" pitchFamily="66" charset="0"/>
              </a:rPr>
              <a:t>Thank you… </a:t>
            </a:r>
          </a:p>
        </p:txBody>
      </p:sp>
    </p:spTree>
    <p:extLst>
      <p:ext uri="{BB962C8B-B14F-4D97-AF65-F5344CB8AC3E}">
        <p14:creationId xmlns:p14="http://schemas.microsoft.com/office/powerpoint/2010/main" val="175148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1733</TotalTime>
  <Words>8031</Words>
  <Application>Microsoft Office PowerPoint</Application>
  <PresentationFormat>Widescreen</PresentationFormat>
  <Paragraphs>914</Paragraphs>
  <Slides>100</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100</vt:i4>
      </vt:variant>
    </vt:vector>
  </HeadingPairs>
  <TitlesOfParts>
    <vt:vector size="109" baseType="lpstr">
      <vt:lpstr>Arial</vt:lpstr>
      <vt:lpstr>Calibri</vt:lpstr>
      <vt:lpstr>Calibri Light</vt:lpstr>
      <vt:lpstr>Cambria Math</vt:lpstr>
      <vt:lpstr>Comic Sans MS</vt:lpstr>
      <vt:lpstr>Symbol</vt:lpstr>
      <vt:lpstr>Tahoma</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Kerala Neet Academy</dc:creator>
  <cp:lastModifiedBy>Sudha</cp:lastModifiedBy>
  <cp:revision>96</cp:revision>
  <dcterms:created xsi:type="dcterms:W3CDTF">2024-07-02T04:15:26Z</dcterms:created>
  <dcterms:modified xsi:type="dcterms:W3CDTF">2024-07-21T07:58:18Z</dcterms:modified>
</cp:coreProperties>
</file>